
<file path=[Content_Types].xml><?xml version="1.0" encoding="utf-8"?>
<Types xmlns="http://schemas.openxmlformats.org/package/2006/content-types">
  <Override PartName="/ppt/notesSlides/notesSlide5.xml" ContentType="application/vnd.openxmlformats-officedocument.presentationml.notesSlide+xml"/>
  <Override PartName="/ppt/slideLayouts/slideLayout1.xml" ContentType="application/vnd.openxmlformats-officedocument.presentationml.slideLayout+xml"/>
  <Default Extension="png" ContentType="image/png"/>
  <Default Extension="rels" ContentType="application/vnd.openxmlformats-package.relationships+xml"/>
  <Default Extension="jpeg" ContentType="image/jpeg"/>
  <Default Extension="xml" ContentType="application/xml"/>
  <Override PartName="/ppt/slides/slide9.xml" ContentType="application/vnd.openxmlformats-officedocument.presentationml.slide+xml"/>
  <Override PartName="/ppt/slides/slide11.xml" ContentType="application/vnd.openxmlformats-officedocument.presentationml.slide+xml"/>
  <Override PartName="/ppt/notesSlides/notesSlide3.xml" ContentType="application/vnd.openxmlformats-officedocument.presentationml.notesSlide+xml"/>
  <Override PartName="/ppt/tableStyles.xml" ContentType="application/vnd.openxmlformats-officedocument.presentationml.tableStyles+xml"/>
  <Override PartName="/ppt/slideLayouts/slideLayout8.xml" ContentType="application/vnd.openxmlformats-officedocument.presentationml.slideLayout+xml"/>
  <Override PartName="/ppt/slides/slide7.xml" ContentType="application/vnd.openxmlformats-officedocument.presentationml.slide+xml"/>
  <Override PartName="/ppt/notesSlides/notesSlide1.xml" ContentType="application/vnd.openxmlformats-officedocument.presentationml.notesSlide+xml"/>
  <Override PartName="/ppt/slideLayouts/slideLayout6.xml" ContentType="application/vnd.openxmlformats-officedocument.presentationml.slideLayout+xml"/>
  <Override PartName="/ppt/slides/slide5.xml" ContentType="application/vnd.openxmlformats-officedocument.presentationml.slide+xml"/>
  <Override PartName="/ppt/slides/slide16.xml" ContentType="application/vnd.openxmlformats-officedocument.presentationml.slide+xml"/>
  <Override PartName="/ppt/theme/theme2.xml" ContentType="application/vnd.openxmlformats-officedocument.theme+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slides/slide3.xml" ContentType="application/vnd.openxmlformats-officedocument.presentationml.slide+xml"/>
  <Override PartName="/ppt/slideLayouts/slideLayout10.xml" ContentType="application/vnd.openxmlformats-officedocument.presentationml.slideLayout+xml"/>
  <Override PartName="/ppt/slides/slide14.xml" ContentType="application/vnd.openxmlformats-officedocument.presentationml.slide+xml"/>
  <Override PartName="/docProps/core.xml" ContentType="application/vnd.openxmlformats-package.core-properties+xml"/>
  <Override PartName="/docProps/app.xml" ContentType="application/vnd.openxmlformats-officedocument.extended-properties+xml"/>
  <Override PartName="/ppt/notesSlides/notesSlide6.xml" ContentType="application/vnd.openxmlformats-officedocument.presentationml.notesSlide+xml"/>
  <Override PartName="/ppt/slideLayouts/slideLayout2.xml" ContentType="application/vnd.openxmlformats-officedocument.presentationml.slideLayout+xml"/>
  <Override PartName="/ppt/slides/slide1.xml" ContentType="application/vnd.openxmlformats-officedocument.presentationml.slide+xml"/>
  <Override PartName="/ppt/slides/slide12.xml" ContentType="application/vnd.openxmlformats-officedocument.presentationml.slide+xml"/>
  <Default Extension="bin" ContentType="application/vnd.openxmlformats-officedocument.presentationml.printerSettings"/>
  <Override PartName="/ppt/notesSlides/notesSlide4.xml" ContentType="application/vnd.openxmlformats-officedocument.presentationml.notesSlide+xml"/>
  <Override PartName="/ppt/slides/slide10.xml" ContentType="application/vnd.openxmlformats-officedocument.presentationml.slide+xml"/>
  <Override PartName="/ppt/viewProps.xml" ContentType="application/vnd.openxmlformats-officedocument.presentationml.viewProps+xml"/>
  <Override PartName="/ppt/slides/slide8.xml" ContentType="application/vnd.openxmlformats-officedocument.presentationml.slide+xml"/>
  <Override PartName="/ppt/presentation.xml" ContentType="application/vnd.openxmlformats-officedocument.presentationml.presentation.main+xml"/>
  <Override PartName="/ppt/slideLayouts/slideLayout9.xml" ContentType="application/vnd.openxmlformats-officedocument.presentationml.slideLayout+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s/slide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Default Extension="gif" ContentType="image/gif"/>
  <Override PartName="/ppt/slideLayouts/slideLayout5.xml" ContentType="application/vnd.openxmlformats-officedocument.presentationml.slideLayout+xml"/>
  <Override PartName="/ppt/slides/slide4.xml" ContentType="application/vnd.openxmlformats-officedocument.presentationml.slide+xml"/>
  <Override PartName="/ppt/slideLayouts/slideLayout11.xml" ContentType="application/vnd.openxmlformats-officedocument.presentationml.slideLayout+xml"/>
  <Override PartName="/ppt/slides/slide15.xml" ContentType="application/vnd.openxmlformats-officedocument.presentationml.slide+xml"/>
  <Override PartName="/ppt/theme/theme1.xml" ContentType="application/vnd.openxmlformats-officedocument.theme+xml"/>
  <Override PartName="/ppt/presProps.xml" ContentType="application/vnd.openxmlformats-officedocument.presentationml.presProps+xml"/>
  <Override PartName="/ppt/slideLayouts/slideLayout3.xml" ContentType="application/vnd.openxmlformats-officedocument.presentationml.slideLayout+xml"/>
  <Override PartName="/ppt/slides/slide2.xml" ContentType="application/vnd.openxmlformats-officedocument.presentationml.slide+xml"/>
  <Override PartName="/ppt/slides/slide1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08" r:id="rId1"/>
  </p:sldMasterIdLst>
  <p:notesMasterIdLst>
    <p:notesMasterId r:id="rId19"/>
  </p:notesMasterIdLst>
  <p:sldIdLst>
    <p:sldId id="256" r:id="rId2"/>
    <p:sldId id="266" r:id="rId3"/>
    <p:sldId id="267" r:id="rId4"/>
    <p:sldId id="258" r:id="rId5"/>
    <p:sldId id="268" r:id="rId6"/>
    <p:sldId id="260" r:id="rId7"/>
    <p:sldId id="259" r:id="rId8"/>
    <p:sldId id="261" r:id="rId9"/>
    <p:sldId id="264" r:id="rId10"/>
    <p:sldId id="269" r:id="rId11"/>
    <p:sldId id="270" r:id="rId12"/>
    <p:sldId id="271" r:id="rId13"/>
    <p:sldId id="272" r:id="rId14"/>
    <p:sldId id="273" r:id="rId15"/>
    <p:sldId id="274" r:id="rId16"/>
    <p:sldId id="275" r:id="rId17"/>
    <p:sldId id="276"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83" d="100"/>
          <a:sy n="83" d="100"/>
        </p:scale>
        <p:origin x="-968" y="-112"/>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printerSettings" Target="printerSettings/printerSettings1.bin"/><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9ABEDB2-70D1-884D-AE9A-72F6E1B4B65A}" type="datetimeFigureOut">
              <a:rPr lang="en-US" smtClean="0"/>
              <a:pPr/>
              <a:t>3/19/12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736A86-4490-BE4B-8D10-28B6A47A1A0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Females can produce</a:t>
            </a:r>
            <a:r>
              <a:rPr lang="en-US" baseline="0" dirty="0" smtClean="0"/>
              <a:t> up to one million eggs per year. From Russia, introduced in ballast water.</a:t>
            </a:r>
          </a:p>
          <a:p>
            <a:r>
              <a:rPr lang="en-US" baseline="0" dirty="0" smtClean="0"/>
              <a:t>There are a few fish in NA that eat ZM, but none that control its population numbers</a:t>
            </a:r>
          </a:p>
          <a:p>
            <a:r>
              <a:rPr lang="en-US" baseline="0" dirty="0" smtClean="0"/>
              <a:t>Filter feeders, clear the water and out compete native mussel species</a:t>
            </a:r>
            <a:endParaRPr lang="en-US" dirty="0"/>
          </a:p>
        </p:txBody>
      </p:sp>
      <p:sp>
        <p:nvSpPr>
          <p:cNvPr id="4" name="Slide Number Placeholder 3"/>
          <p:cNvSpPr>
            <a:spLocks noGrp="1"/>
          </p:cNvSpPr>
          <p:nvPr>
            <p:ph type="sldNum" sz="quarter" idx="10"/>
          </p:nvPr>
        </p:nvSpPr>
        <p:spPr/>
        <p:txBody>
          <a:bodyPr/>
          <a:lstStyle/>
          <a:p>
            <a:fld id="{AC736A86-4490-BE4B-8D10-28B6A47A1A0C}"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Picture:</a:t>
            </a:r>
            <a:r>
              <a:rPr lang="en-US" sz="1200" kern="1200" baseline="0" dirty="0" smtClean="0">
                <a:solidFill>
                  <a:schemeClr val="tx1"/>
                </a:solidFill>
                <a:latin typeface="+mn-lt"/>
                <a:ea typeface="+mn-ea"/>
                <a:cs typeface="+mn-cs"/>
              </a:rPr>
              <a:t> </a:t>
            </a:r>
            <a:r>
              <a:rPr lang="en-US" sz="1200" kern="1200" dirty="0" smtClean="0">
                <a:solidFill>
                  <a:schemeClr val="tx1"/>
                </a:solidFill>
                <a:latin typeface="+mn-lt"/>
                <a:ea typeface="+mn-ea"/>
                <a:cs typeface="+mn-cs"/>
              </a:rPr>
              <a:t>Silver Asian carp jumping out of the Illinois River in 2009. </a:t>
            </a:r>
            <a:r>
              <a:rPr lang="en-US" sz="1200" kern="1200" dirty="0" err="1" smtClean="0">
                <a:solidFill>
                  <a:schemeClr val="tx1"/>
                </a:solidFill>
                <a:latin typeface="+mn-lt"/>
                <a:ea typeface="+mn-ea"/>
                <a:cs typeface="+mn-cs"/>
              </a:rPr>
              <a:t>Nerissa</a:t>
            </a:r>
            <a:r>
              <a:rPr lang="en-US" sz="1200" kern="1200" dirty="0" smtClean="0">
                <a:solidFill>
                  <a:schemeClr val="tx1"/>
                </a:solidFill>
                <a:latin typeface="+mn-lt"/>
                <a:ea typeface="+mn-ea"/>
                <a:cs typeface="+mn-cs"/>
              </a:rPr>
              <a:t> Michaels/Illinois River Biological Station, via Detroit Free Press.</a:t>
            </a:r>
          </a:p>
          <a:p>
            <a:r>
              <a:rPr lang="en-US" sz="1200" kern="1200" dirty="0" smtClean="0">
                <a:solidFill>
                  <a:schemeClr val="tx1"/>
                </a:solidFill>
                <a:latin typeface="+mn-lt"/>
                <a:ea typeface="+mn-ea"/>
                <a:cs typeface="+mn-cs"/>
              </a:rPr>
              <a:t>Two Asian carp species, silver and bighead carp, imported from China in the 1970s, escaped from their pens at fish farms in Arkansas and Kentucky. Disrupting ecosystems thanks to their voracious appetite for plankton and algae that other species need to survive, the carp swam up the Mississippi River, crowded the Illinois River and other regional waterways, and zeroed in on Chicago and the Great Lakes.</a:t>
            </a:r>
          </a:p>
          <a:p>
            <a:endParaRPr lang="en-US" sz="1200" kern="1200" dirty="0" smtClean="0">
              <a:solidFill>
                <a:schemeClr val="tx1"/>
              </a:solidFill>
              <a:latin typeface="+mn-lt"/>
              <a:ea typeface="+mn-ea"/>
              <a:cs typeface="+mn-cs"/>
            </a:endParaRPr>
          </a:p>
          <a:p>
            <a:r>
              <a:rPr lang="en-US" smtClean="0"/>
              <a:t>http://www.nytimes.com/2011/11/11/us/with-fears-of-asian-carp-fading-a-sleek-campaign-to-revive-public-concern.html</a:t>
            </a:r>
            <a:endParaRPr lang="en-US" dirty="0"/>
          </a:p>
        </p:txBody>
      </p:sp>
      <p:sp>
        <p:nvSpPr>
          <p:cNvPr id="4" name="Slide Number Placeholder 3"/>
          <p:cNvSpPr>
            <a:spLocks noGrp="1"/>
          </p:cNvSpPr>
          <p:nvPr>
            <p:ph type="sldNum" sz="quarter" idx="10"/>
          </p:nvPr>
        </p:nvSpPr>
        <p:spPr/>
        <p:txBody>
          <a:bodyPr/>
          <a:lstStyle/>
          <a:p>
            <a:fld id="{AC736A86-4490-BE4B-8D10-28B6A47A1A0C}" type="slidenum">
              <a:rPr lang="en-US" smtClean="0"/>
              <a:pPr/>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Has killed 100</a:t>
            </a:r>
            <a:r>
              <a:rPr lang="en-US" baseline="0" dirty="0" smtClean="0"/>
              <a:t> million ash trees and threatens billions more. From Asia.</a:t>
            </a:r>
            <a:endParaRPr lang="en-US" dirty="0"/>
          </a:p>
        </p:txBody>
      </p:sp>
      <p:sp>
        <p:nvSpPr>
          <p:cNvPr id="4" name="Slide Number Placeholder 3"/>
          <p:cNvSpPr>
            <a:spLocks noGrp="1"/>
          </p:cNvSpPr>
          <p:nvPr>
            <p:ph type="sldNum" sz="quarter" idx="10"/>
          </p:nvPr>
        </p:nvSpPr>
        <p:spPr/>
        <p:txBody>
          <a:bodyPr/>
          <a:lstStyle/>
          <a:p>
            <a:fld id="{AC736A86-4490-BE4B-8D10-28B6A47A1A0C}"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Make baseball bats out of ash.</a:t>
            </a:r>
            <a:endParaRPr lang="en-US" dirty="0"/>
          </a:p>
        </p:txBody>
      </p:sp>
      <p:sp>
        <p:nvSpPr>
          <p:cNvPr id="4" name="Slide Number Placeholder 3"/>
          <p:cNvSpPr>
            <a:spLocks noGrp="1"/>
          </p:cNvSpPr>
          <p:nvPr>
            <p:ph type="sldNum" sz="quarter" idx="10"/>
          </p:nvPr>
        </p:nvSpPr>
        <p:spPr/>
        <p:txBody>
          <a:bodyPr/>
          <a:lstStyle/>
          <a:p>
            <a:fld id="{AC736A86-4490-BE4B-8D10-28B6A47A1A0C}"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From Europe</a:t>
            </a:r>
            <a:r>
              <a:rPr lang="en-US" baseline="0" dirty="0" smtClean="0"/>
              <a:t> and Asia.</a:t>
            </a:r>
            <a:endParaRPr lang="en-US" dirty="0"/>
          </a:p>
        </p:txBody>
      </p:sp>
      <p:sp>
        <p:nvSpPr>
          <p:cNvPr id="4" name="Slide Number Placeholder 3"/>
          <p:cNvSpPr>
            <a:spLocks noGrp="1"/>
          </p:cNvSpPr>
          <p:nvPr>
            <p:ph type="sldNum" sz="quarter" idx="10"/>
          </p:nvPr>
        </p:nvSpPr>
        <p:spPr/>
        <p:txBody>
          <a:bodyPr/>
          <a:lstStyle/>
          <a:p>
            <a:fld id="{AC736A86-4490-BE4B-8D10-28B6A47A1A0C}"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 lesson</a:t>
            </a:r>
            <a:r>
              <a:rPr lang="en-US" baseline="0" dirty="0" smtClean="0"/>
              <a:t> plan that is available on </a:t>
            </a:r>
            <a:r>
              <a:rPr lang="en-US" baseline="0" smtClean="0"/>
              <a:t>the web</a:t>
            </a:r>
            <a:endParaRPr lang="en-US"/>
          </a:p>
        </p:txBody>
      </p:sp>
      <p:sp>
        <p:nvSpPr>
          <p:cNvPr id="4" name="Slide Number Placeholder 3"/>
          <p:cNvSpPr>
            <a:spLocks noGrp="1"/>
          </p:cNvSpPr>
          <p:nvPr>
            <p:ph type="sldNum" sz="quarter" idx="10"/>
          </p:nvPr>
        </p:nvSpPr>
        <p:spPr/>
        <p:txBody>
          <a:bodyPr/>
          <a:lstStyle/>
          <a:p>
            <a:fld id="{81684563-55D4-B941-9FC7-2E5ADE1A43B3}" type="slidenum">
              <a:rPr lang="en-US" smtClean="0"/>
              <a:pPr/>
              <a:t>15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title" preserve="1">
  <p:cSld name="Title Slide">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en-US" smtClean="0"/>
              <a:t>Click to edit Master title style</a:t>
            </a:r>
            <a:endParaRPr kumimoji="0" lang="en-US"/>
          </a:p>
        </p:txBody>
      </p:sp>
      <p:sp>
        <p:nvSpPr>
          <p:cNvPr id="3" name="Subtitle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en-US" smtClean="0"/>
              <a:t>Click to edit Master subtitle style</a:t>
            </a:r>
            <a:endParaRPr kumimoji="0" lang="en-US"/>
          </a:p>
        </p:txBody>
      </p:sp>
      <p:sp>
        <p:nvSpPr>
          <p:cNvPr id="4" name="Date Placeholder 3"/>
          <p:cNvSpPr>
            <a:spLocks noGrp="1"/>
          </p:cNvSpPr>
          <p:nvPr>
            <p:ph type="dt" sz="half" idx="10"/>
          </p:nvPr>
        </p:nvSpPr>
        <p:spPr/>
        <p:txBody>
          <a:bodyPr/>
          <a:lstStyle/>
          <a:p>
            <a:fld id="{F8B7A5F5-06FA-FC4C-B0C6-AE841027189D}" type="datetimeFigureOut">
              <a:rPr lang="en-US" smtClean="0"/>
              <a:pPr/>
              <a:t>3/19/12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22FB46-FB7B-4879-9B1A-EE9F4DE9AFD3}" type="slidenum">
              <a:rPr lang="en-US" smtClean="0"/>
              <a:pPr/>
              <a:t>‹#›</a:t>
            </a:fld>
            <a:endParaRPr lang="en-US"/>
          </a:p>
        </p:txBody>
      </p:sp>
      <p:sp>
        <p:nvSpPr>
          <p:cNvPr id="10" name="Rectangle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B7A5F5-06FA-FC4C-B0C6-AE841027189D}" type="datetimeFigureOut">
              <a:rPr lang="en-US" smtClean="0"/>
              <a:pPr/>
              <a:t>3/19/12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B11C6-C905-6841-A0C4-16A14B88343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vertTitleAndTx" preserve="1">
  <p:cSld name="Vertical Title and Text">
    <p:spTree>
      <p:nvGrpSpPr>
        <p:cNvPr id="1" name=""/>
        <p:cNvGrpSpPr/>
        <p:nvPr/>
      </p:nvGrpSpPr>
      <p:grpSpPr>
        <a:xfrm>
          <a:off x="0" y="0"/>
          <a:ext cx="0" cy="0"/>
          <a:chOff x="0" y="0"/>
          <a:chExt cx="0" cy="0"/>
        </a:xfrm>
      </p:grpSpPr>
      <p:sp>
        <p:nvSpPr>
          <p:cNvPr id="9" name="Rectangle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Vertical Title 1"/>
          <p:cNvSpPr>
            <a:spLocks noGrp="1"/>
          </p:cNvSpPr>
          <p:nvPr>
            <p:ph type="title" orient="vert"/>
          </p:nvPr>
        </p:nvSpPr>
        <p:spPr>
          <a:xfrm>
            <a:off x="6781800" y="274640"/>
            <a:ext cx="19050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04800"/>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B7A5F5-06FA-FC4C-B0C6-AE841027189D}" type="datetimeFigureOut">
              <a:rPr lang="en-US" smtClean="0"/>
              <a:pPr/>
              <a:t>3/19/12</a:t>
            </a:fld>
            <a:endParaRPr lang="en-US"/>
          </a:p>
        </p:txBody>
      </p:sp>
      <p:sp>
        <p:nvSpPr>
          <p:cNvPr id="5" name="Footer Placeholder 4"/>
          <p:cNvSpPr>
            <a:spLocks noGrp="1"/>
          </p:cNvSpPr>
          <p:nvPr>
            <p:ph type="ftr" sz="quarter" idx="11"/>
          </p:nvPr>
        </p:nvSpPr>
        <p:spPr>
          <a:xfrm>
            <a:off x="2640597" y="6377459"/>
            <a:ext cx="3836404" cy="365125"/>
          </a:xfrm>
        </p:spPr>
        <p:txBody>
          <a:bodyPr/>
          <a:lstStyle/>
          <a:p>
            <a:endParaRPr lang="en-US"/>
          </a:p>
        </p:txBody>
      </p:sp>
      <p:sp>
        <p:nvSpPr>
          <p:cNvPr id="6" name="Slide Number Placeholder 5"/>
          <p:cNvSpPr>
            <a:spLocks noGrp="1"/>
          </p:cNvSpPr>
          <p:nvPr>
            <p:ph type="sldNum" sz="quarter" idx="12"/>
          </p:nvPr>
        </p:nvSpPr>
        <p:spPr/>
        <p:txBody>
          <a:bodyPr/>
          <a:lstStyle/>
          <a:p>
            <a:fld id="{62EB11C6-C905-6841-A0C4-16A14B88343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5448"/>
            <a:ext cx="8229600" cy="1252728"/>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8B7A5F5-06FA-FC4C-B0C6-AE841027189D}" type="datetimeFigureOut">
              <a:rPr lang="en-US" smtClean="0"/>
              <a:pPr/>
              <a:t>3/19/12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B11C6-C905-6841-A0C4-16A14B88343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secHead" preserve="1">
  <p:cSld name="Section Header">
    <p:bg>
      <p:bgRef idx="1002">
        <a:schemeClr val="bg2"/>
      </p:bgRef>
    </p:bg>
    <p:spTree>
      <p:nvGrpSpPr>
        <p:cNvPr id="1" name=""/>
        <p:cNvGrpSpPr/>
        <p:nvPr/>
      </p:nvGrpSpPr>
      <p:grpSpPr>
        <a:xfrm>
          <a:off x="0" y="0"/>
          <a:ext cx="0" cy="0"/>
          <a:chOff x="0" y="0"/>
          <a:chExt cx="0" cy="0"/>
        </a:xfrm>
      </p:grpSpPr>
      <p:sp>
        <p:nvSpPr>
          <p:cNvPr id="9" name="Rectangle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ectangle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F8B7A5F5-06FA-FC4C-B0C6-AE841027189D}" type="datetimeFigureOut">
              <a:rPr lang="en-US" smtClean="0"/>
              <a:pPr/>
              <a:t>3/19/12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EB11C6-C905-6841-A0C4-16A14B883435}"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F8B7A5F5-06FA-FC4C-B0C6-AE841027189D}" type="datetimeFigureOut">
              <a:rPr lang="en-US" smtClean="0"/>
              <a:pPr/>
              <a:t>3/19/12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EB11C6-C905-6841-A0C4-16A14B88343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4" name="Content Placeholder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Text Placeholder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en-US" smtClean="0"/>
              <a:t>Click to edit Master text styles</a:t>
            </a:r>
          </a:p>
        </p:txBody>
      </p:sp>
      <p:sp>
        <p:nvSpPr>
          <p:cNvPr id="6" name="Content Placeholder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F8B7A5F5-06FA-FC4C-B0C6-AE841027189D}" type="datetimeFigureOut">
              <a:rPr lang="en-US" smtClean="0"/>
              <a:pPr/>
              <a:t>3/19/12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EB11C6-C905-6841-A0C4-16A14B88343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F8B7A5F5-06FA-FC4C-B0C6-AE841027189D}" type="datetimeFigureOut">
              <a:rPr lang="en-US" smtClean="0"/>
              <a:pPr/>
              <a:t>3/19/12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EB11C6-C905-6841-A0C4-16A14B88343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B7A5F5-06FA-FC4C-B0C6-AE841027189D}" type="datetimeFigureOut">
              <a:rPr lang="en-US" smtClean="0"/>
              <a:pPr/>
              <a:t>3/19/12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EB11C6-C905-6841-A0C4-16A14B88343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en-US" smtClean="0"/>
              <a:t>Click to edit Master title style</a:t>
            </a:r>
            <a:endParaRPr kumimoji="0" lang="en-US"/>
          </a:p>
        </p:txBody>
      </p:sp>
      <p:sp>
        <p:nvSpPr>
          <p:cNvPr id="3" name="Content Placeholder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Text Placeholder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F8B7A5F5-06FA-FC4C-B0C6-AE841027189D}" type="datetimeFigureOut">
              <a:rPr lang="en-US" smtClean="0"/>
              <a:pPr/>
              <a:t>3/19/12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F1679-83E0-4571-98D7-4BB535B5F505}" type="slidenum">
              <a:rPr lang="en-US" smtClean="0"/>
              <a:pPr/>
              <a:t>‹#›</a:t>
            </a:fld>
            <a:endParaRPr lang="en-US"/>
          </a:p>
        </p:txBody>
      </p:sp>
      <p:sp>
        <p:nvSpPr>
          <p:cNvPr id="12" name="Rectangle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164592" y="1170432"/>
            <a:ext cx="2523744" cy="201168"/>
          </a:xfrm>
        </p:spPr>
        <p:txBody>
          <a:bodyPr/>
          <a:lstStyle/>
          <a:p>
            <a:fld id="{F8B7A5F5-06FA-FC4C-B0C6-AE841027189D}" type="datetimeFigureOut">
              <a:rPr lang="en-US" smtClean="0"/>
              <a:pPr/>
              <a:t>3/19/12</a:t>
            </a:fld>
            <a:endParaRPr lang="en-US"/>
          </a:p>
        </p:txBody>
      </p:sp>
      <p:sp>
        <p:nvSpPr>
          <p:cNvPr id="11" name="Rectangle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Footer Placeholder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en-US"/>
          </a:p>
        </p:txBody>
      </p:sp>
      <p:sp>
        <p:nvSpPr>
          <p:cNvPr id="7" name="Slide Number Placeholder 6"/>
          <p:cNvSpPr>
            <a:spLocks noGrp="1"/>
          </p:cNvSpPr>
          <p:nvPr>
            <p:ph type="sldNum" sz="quarter" idx="12"/>
          </p:nvPr>
        </p:nvSpPr>
        <p:spPr>
          <a:xfrm>
            <a:off x="8339328" y="1170432"/>
            <a:ext cx="733864" cy="201168"/>
          </a:xfrm>
        </p:spPr>
        <p:txBody>
          <a:bodyPr/>
          <a:lstStyle/>
          <a:p>
            <a:fld id="{62EB11C6-C905-6841-A0C4-16A14B88343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7" name="Rectangle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Placeholder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4" name="Date Placeholder 3"/>
          <p:cNvSpPr>
            <a:spLocks noGrp="1"/>
          </p:cNvSpPr>
          <p:nvPr>
            <p:ph type="dt" sz="half" idx="2"/>
          </p:nvPr>
        </p:nvSpPr>
        <p:spPr>
          <a:xfrm>
            <a:off x="457200" y="6476999"/>
            <a:ext cx="2133600" cy="274320"/>
          </a:xfrm>
          <a:prstGeom prst="rect">
            <a:avLst/>
          </a:prstGeom>
        </p:spPr>
        <p:txBody>
          <a:bodyPr vert="horz" lIns="109728" rIns="45720" bIns="0" rtlCol="0" anchor="b"/>
          <a:lstStyle>
            <a:lvl1pPr algn="l" eaLnBrk="1" latinLnBrk="0" hangingPunct="1">
              <a:defRPr kumimoji="0" sz="1200">
                <a:solidFill>
                  <a:schemeClr val="tx1">
                    <a:tint val="95000"/>
                  </a:schemeClr>
                </a:solidFill>
              </a:defRPr>
            </a:lvl1pPr>
          </a:lstStyle>
          <a:p>
            <a:fld id="{F8B7A5F5-06FA-FC4C-B0C6-AE841027189D}" type="datetimeFigureOut">
              <a:rPr lang="en-US" smtClean="0"/>
              <a:pPr/>
              <a:t>3/19/12</a:t>
            </a:fld>
            <a:endParaRPr lang="en-US"/>
          </a:p>
        </p:txBody>
      </p:sp>
      <p:sp>
        <p:nvSpPr>
          <p:cNvPr id="5" name="Footer Placeholder 4"/>
          <p:cNvSpPr>
            <a:spLocks noGrp="1"/>
          </p:cNvSpPr>
          <p:nvPr>
            <p:ph type="ftr" sz="quarter" idx="3"/>
          </p:nvPr>
        </p:nvSpPr>
        <p:spPr>
          <a:xfrm>
            <a:off x="2640596" y="6476999"/>
            <a:ext cx="5507719" cy="274320"/>
          </a:xfrm>
          <a:prstGeom prst="rect">
            <a:avLst/>
          </a:prstGeom>
        </p:spPr>
        <p:txBody>
          <a:bodyPr vert="horz" lIns="45720" rIns="45720" bIns="0" rtlCol="0" anchor="b"/>
          <a:lstStyle>
            <a:lvl1pPr algn="l" eaLnBrk="1" latinLnBrk="0" hangingPunct="1">
              <a:defRPr kumimoji="0" sz="1200">
                <a:solidFill>
                  <a:schemeClr val="tx1">
                    <a:tint val="95000"/>
                  </a:schemeClr>
                </a:solidFill>
              </a:defRPr>
            </a:lvl1pPr>
          </a:lstStyle>
          <a:p>
            <a:endParaRPr lang="en-US"/>
          </a:p>
        </p:txBody>
      </p:sp>
      <p:sp>
        <p:nvSpPr>
          <p:cNvPr id="6" name="Slide Number Placeholder 5"/>
          <p:cNvSpPr>
            <a:spLocks noGrp="1"/>
          </p:cNvSpPr>
          <p:nvPr>
            <p:ph type="sldNum" sz="quarter" idx="4"/>
          </p:nvPr>
        </p:nvSpPr>
        <p:spPr>
          <a:xfrm>
            <a:off x="8204396" y="6476999"/>
            <a:ext cx="733864" cy="274320"/>
          </a:xfrm>
          <a:prstGeom prst="rect">
            <a:avLst/>
          </a:prstGeom>
        </p:spPr>
        <p:txBody>
          <a:bodyPr vert="horz" bIns="0" rtlCol="0" anchor="b"/>
          <a:lstStyle>
            <a:lvl1pPr algn="r" eaLnBrk="1" latinLnBrk="0" hangingPunct="1">
              <a:defRPr kumimoji="0" sz="1200">
                <a:solidFill>
                  <a:schemeClr val="tx1">
                    <a:tint val="95000"/>
                  </a:schemeClr>
                </a:solidFill>
              </a:defRPr>
            </a:lvl1pPr>
          </a:lstStyle>
          <a:p>
            <a:fld id="{62EB11C6-C905-6841-A0C4-16A14B88343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rtl="0"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l" rtl="0" eaLnBrk="1" latinLnBrk="0" hangingPunct="1">
        <a:spcBef>
          <a:spcPts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l" rtl="0"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l" rtl="0"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l" rtl="0"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l" rtl="0"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0.png"/><Relationship Id="rId9"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 Id="rId3" Type="http://schemas.openxmlformats.org/officeDocument/2006/relationships/image" Target="../media/image5.gif"/></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8.png"/><Relationship Id="rId6"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5800" y="2522686"/>
            <a:ext cx="8077200" cy="1499616"/>
          </a:xfrm>
        </p:spPr>
        <p:txBody>
          <a:bodyPr>
            <a:normAutofit/>
          </a:bodyPr>
          <a:lstStyle/>
          <a:p>
            <a:r>
              <a:rPr lang="en-US" sz="2800" dirty="0" smtClean="0"/>
              <a:t>GK-12 Fellows Liz Schultheis &amp; Melissa Kjelvik</a:t>
            </a:r>
            <a:endParaRPr lang="en-US" sz="2800" dirty="0"/>
          </a:p>
        </p:txBody>
      </p:sp>
      <p:sp>
        <p:nvSpPr>
          <p:cNvPr id="2" name="Title 1"/>
          <p:cNvSpPr>
            <a:spLocks noGrp="1"/>
          </p:cNvSpPr>
          <p:nvPr>
            <p:ph type="ctrTitle"/>
          </p:nvPr>
        </p:nvSpPr>
        <p:spPr>
          <a:xfrm>
            <a:off x="685800" y="2552228"/>
            <a:ext cx="8077200" cy="1673352"/>
          </a:xfrm>
        </p:spPr>
        <p:txBody>
          <a:bodyPr>
            <a:normAutofit/>
          </a:bodyPr>
          <a:lstStyle/>
          <a:p>
            <a:r>
              <a:rPr lang="en-US" sz="6600" dirty="0" smtClean="0"/>
              <a:t>Species invasions!</a:t>
            </a:r>
            <a:endParaRPr lang="en-US" sz="6600" dirty="0"/>
          </a:p>
        </p:txBody>
      </p:sp>
      <p:pic>
        <p:nvPicPr>
          <p:cNvPr id="6" name="Picture 5"/>
          <p:cNvPicPr>
            <a:picLocks noChangeAspect="1"/>
          </p:cNvPicPr>
          <p:nvPr/>
        </p:nvPicPr>
        <p:blipFill>
          <a:blip r:embed="rId2"/>
          <a:stretch>
            <a:fillRect/>
          </a:stretch>
        </p:blipFill>
        <p:spPr>
          <a:xfrm>
            <a:off x="0" y="4340087"/>
            <a:ext cx="9144000" cy="2517913"/>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966084" y="4035434"/>
            <a:ext cx="3657600" cy="1446550"/>
          </a:xfrm>
          <a:prstGeom prst="rect">
            <a:avLst/>
          </a:prstGeom>
          <a:noFill/>
        </p:spPr>
        <p:txBody>
          <a:bodyPr wrap="square" rtlCol="0">
            <a:spAutoFit/>
          </a:bodyPr>
          <a:lstStyle/>
          <a:p>
            <a:pPr algn="ctr"/>
            <a:r>
              <a:rPr lang="en-US" sz="4400" dirty="0" smtClean="0">
                <a:latin typeface="Arial Black"/>
                <a:cs typeface="Arial Black"/>
              </a:rPr>
              <a:t>Purple loosestrife</a:t>
            </a:r>
            <a:endParaRPr lang="en-US" sz="4400" dirty="0">
              <a:latin typeface="Arial Black"/>
              <a:cs typeface="Arial Black"/>
            </a:endParaRPr>
          </a:p>
        </p:txBody>
      </p:sp>
      <p:sp>
        <p:nvSpPr>
          <p:cNvPr id="3" name="TextBox 2"/>
          <p:cNvSpPr txBox="1"/>
          <p:nvPr/>
        </p:nvSpPr>
        <p:spPr>
          <a:xfrm>
            <a:off x="966084" y="909984"/>
            <a:ext cx="3657600" cy="769441"/>
          </a:xfrm>
          <a:prstGeom prst="rect">
            <a:avLst/>
          </a:prstGeom>
          <a:noFill/>
        </p:spPr>
        <p:txBody>
          <a:bodyPr wrap="square" rtlCol="0">
            <a:spAutoFit/>
          </a:bodyPr>
          <a:lstStyle/>
          <a:p>
            <a:pPr algn="ctr"/>
            <a:r>
              <a:rPr lang="en-US" sz="4400" dirty="0" smtClean="0">
                <a:latin typeface="Arial Black"/>
                <a:cs typeface="Arial Black"/>
              </a:rPr>
              <a:t>Invasive</a:t>
            </a:r>
            <a:endParaRPr lang="en-US" sz="4400" dirty="0">
              <a:latin typeface="Arial Black"/>
              <a:cs typeface="Arial Black"/>
            </a:endParaRPr>
          </a:p>
        </p:txBody>
      </p:sp>
      <p:pic>
        <p:nvPicPr>
          <p:cNvPr id="4" name="Picture 3"/>
          <p:cNvPicPr>
            <a:picLocks noChangeAspect="1"/>
          </p:cNvPicPr>
          <p:nvPr/>
        </p:nvPicPr>
        <p:blipFill>
          <a:blip r:embed="rId2"/>
          <a:srcRect l="2500" t="4245" r="5848" b="12262"/>
          <a:stretch>
            <a:fillRect/>
          </a:stretch>
        </p:blipFill>
        <p:spPr>
          <a:xfrm>
            <a:off x="966084" y="1707860"/>
            <a:ext cx="3657600" cy="2406868"/>
          </a:xfrm>
          <a:prstGeom prst="rect">
            <a:avLst/>
          </a:prstGeom>
        </p:spPr>
      </p:pic>
      <p:sp>
        <p:nvSpPr>
          <p:cNvPr id="5" name="Rectangle 4"/>
          <p:cNvSpPr/>
          <p:nvPr/>
        </p:nvSpPr>
        <p:spPr>
          <a:xfrm>
            <a:off x="966084" y="866736"/>
            <a:ext cx="3657600" cy="4658496"/>
          </a:xfrm>
          <a:prstGeom prst="rect">
            <a:avLst/>
          </a:prstGeom>
          <a:noFill/>
          <a:ln w="635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p:nvSpPr>
        <p:spPr>
          <a:xfrm>
            <a:off x="5079584" y="4078682"/>
            <a:ext cx="3657600" cy="1446550"/>
          </a:xfrm>
          <a:prstGeom prst="rect">
            <a:avLst/>
          </a:prstGeom>
          <a:noFill/>
        </p:spPr>
        <p:txBody>
          <a:bodyPr wrap="square" rtlCol="0">
            <a:spAutoFit/>
          </a:bodyPr>
          <a:lstStyle/>
          <a:p>
            <a:pPr algn="ctr"/>
            <a:r>
              <a:rPr lang="en-US" sz="4400" dirty="0" smtClean="0">
                <a:latin typeface="Arial Black"/>
                <a:cs typeface="Arial Black"/>
              </a:rPr>
              <a:t>Pickerel-weed</a:t>
            </a:r>
            <a:endParaRPr lang="en-US" sz="4400" dirty="0">
              <a:latin typeface="Arial Black"/>
              <a:cs typeface="Arial Black"/>
            </a:endParaRPr>
          </a:p>
        </p:txBody>
      </p:sp>
      <p:sp>
        <p:nvSpPr>
          <p:cNvPr id="7" name="TextBox 6"/>
          <p:cNvSpPr txBox="1"/>
          <p:nvPr/>
        </p:nvSpPr>
        <p:spPr>
          <a:xfrm>
            <a:off x="5079584" y="953232"/>
            <a:ext cx="3657600" cy="769441"/>
          </a:xfrm>
          <a:prstGeom prst="rect">
            <a:avLst/>
          </a:prstGeom>
          <a:noFill/>
        </p:spPr>
        <p:txBody>
          <a:bodyPr wrap="square" rtlCol="0">
            <a:spAutoFit/>
          </a:bodyPr>
          <a:lstStyle/>
          <a:p>
            <a:pPr algn="ctr"/>
            <a:r>
              <a:rPr lang="en-US" sz="4400" dirty="0" smtClean="0">
                <a:latin typeface="Arial Black"/>
                <a:cs typeface="Arial Black"/>
              </a:rPr>
              <a:t>Native</a:t>
            </a:r>
            <a:endParaRPr lang="en-US" sz="4400" dirty="0">
              <a:latin typeface="Arial Black"/>
              <a:cs typeface="Arial Black"/>
            </a:endParaRPr>
          </a:p>
        </p:txBody>
      </p:sp>
      <p:pic>
        <p:nvPicPr>
          <p:cNvPr id="8" name="Picture 7"/>
          <p:cNvPicPr>
            <a:picLocks noChangeAspect="1"/>
          </p:cNvPicPr>
          <p:nvPr/>
        </p:nvPicPr>
        <p:blipFill>
          <a:blip r:embed="rId3"/>
          <a:stretch>
            <a:fillRect/>
          </a:stretch>
        </p:blipFill>
        <p:spPr>
          <a:xfrm>
            <a:off x="5079584" y="1712904"/>
            <a:ext cx="3657600" cy="2401824"/>
          </a:xfrm>
          <a:prstGeom prst="rect">
            <a:avLst/>
          </a:prstGeom>
        </p:spPr>
      </p:pic>
      <p:sp>
        <p:nvSpPr>
          <p:cNvPr id="9" name="Rectangle 8"/>
          <p:cNvSpPr/>
          <p:nvPr/>
        </p:nvSpPr>
        <p:spPr>
          <a:xfrm>
            <a:off x="5079584" y="866736"/>
            <a:ext cx="3657600" cy="4658496"/>
          </a:xfrm>
          <a:prstGeom prst="rect">
            <a:avLst/>
          </a:prstGeom>
          <a:noFill/>
          <a:ln w="635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p:nvGrpSpPr>
        <p:grpSpPr>
          <a:xfrm>
            <a:off x="-50630" y="0"/>
            <a:ext cx="646332" cy="6858000"/>
            <a:chOff x="-50630" y="0"/>
            <a:chExt cx="646332" cy="6858000"/>
          </a:xfrm>
        </p:grpSpPr>
        <p:sp>
          <p:nvSpPr>
            <p:cNvPr id="11" name="Rectangle 10"/>
            <p:cNvSpPr/>
            <p:nvPr/>
          </p:nvSpPr>
          <p:spPr>
            <a:xfrm>
              <a:off x="0" y="0"/>
              <a:ext cx="595702" cy="6858000"/>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12" name="TextBox 11"/>
            <p:cNvSpPr txBox="1"/>
            <p:nvPr/>
          </p:nvSpPr>
          <p:spPr>
            <a:xfrm rot="16200000">
              <a:off x="-2848940" y="3072948"/>
              <a:ext cx="6242951" cy="646331"/>
            </a:xfrm>
            <a:prstGeom prst="rect">
              <a:avLst/>
            </a:prstGeom>
            <a:noFill/>
          </p:spPr>
          <p:txBody>
            <a:bodyPr wrap="square" rtlCol="0">
              <a:spAutoFit/>
            </a:bodyPr>
            <a:lstStyle/>
            <a:p>
              <a:pPr algn="ctr"/>
              <a:r>
                <a:rPr lang="en-US" sz="3600" dirty="0">
                  <a:solidFill>
                    <a:srgbClr val="FFFFFF"/>
                  </a:solidFill>
                </a:rPr>
                <a:t>KBS GK-12 Project</a:t>
              </a:r>
            </a:p>
          </p:txBody>
        </p:sp>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976224" y="866736"/>
            <a:ext cx="3657600" cy="492443"/>
          </a:xfrm>
          <a:prstGeom prst="rect">
            <a:avLst/>
          </a:prstGeom>
          <a:solidFill>
            <a:schemeClr val="accent2">
              <a:lumMod val="60000"/>
              <a:lumOff val="40000"/>
            </a:schemeClr>
          </a:solidFill>
        </p:spPr>
        <p:txBody>
          <a:bodyPr wrap="square" rtlCol="0">
            <a:spAutoFit/>
          </a:bodyPr>
          <a:lstStyle/>
          <a:p>
            <a:pPr algn="ctr"/>
            <a:r>
              <a:rPr lang="en-US" sz="2600" dirty="0" smtClean="0">
                <a:latin typeface="Perpetua Titling MT"/>
                <a:cs typeface="Perpetua Titling MT"/>
              </a:rPr>
              <a:t>Purple Loosestrife</a:t>
            </a:r>
            <a:endParaRPr lang="en-US" sz="2600" dirty="0">
              <a:latin typeface="Perpetua Titling MT"/>
              <a:cs typeface="Perpetua Titling MT"/>
            </a:endParaRPr>
          </a:p>
        </p:txBody>
      </p:sp>
      <p:sp>
        <p:nvSpPr>
          <p:cNvPr id="5" name="TextBox 4"/>
          <p:cNvSpPr txBox="1"/>
          <p:nvPr/>
        </p:nvSpPr>
        <p:spPr>
          <a:xfrm>
            <a:off x="976224" y="1389956"/>
            <a:ext cx="3657600" cy="4001095"/>
          </a:xfrm>
          <a:prstGeom prst="rect">
            <a:avLst/>
          </a:prstGeom>
          <a:noFill/>
        </p:spPr>
        <p:txBody>
          <a:bodyPr wrap="square" rtlCol="0">
            <a:spAutoFit/>
          </a:bodyPr>
          <a:lstStyle/>
          <a:p>
            <a:r>
              <a:rPr lang="en-US" sz="2800" dirty="0" smtClean="0">
                <a:latin typeface="Arial Black"/>
                <a:cs typeface="Arial Black"/>
              </a:rPr>
              <a:t>Move forward:</a:t>
            </a:r>
          </a:p>
          <a:p>
            <a:endParaRPr lang="en-US" sz="1000" dirty="0" smtClean="0">
              <a:latin typeface="Arial Black"/>
              <a:cs typeface="Arial Black"/>
            </a:endParaRPr>
          </a:p>
          <a:p>
            <a:r>
              <a:rPr lang="en-US" sz="1000" dirty="0" smtClean="0">
                <a:latin typeface="Arial Black"/>
                <a:cs typeface="Arial Black"/>
              </a:rPr>
              <a:t>Growth:</a:t>
            </a:r>
          </a:p>
          <a:p>
            <a:endParaRPr lang="en-US" sz="1000" dirty="0" smtClean="0">
              <a:latin typeface="Arial Black"/>
              <a:cs typeface="Arial Black"/>
            </a:endParaRPr>
          </a:p>
          <a:p>
            <a:r>
              <a:rPr lang="en-US" sz="1000" dirty="0" smtClean="0">
                <a:latin typeface="Arial Black"/>
                <a:cs typeface="Arial Black"/>
              </a:rPr>
              <a:t>Seeds:</a:t>
            </a:r>
          </a:p>
          <a:p>
            <a:endParaRPr lang="en-US" sz="1000" dirty="0" smtClean="0">
              <a:latin typeface="Arial Black"/>
              <a:cs typeface="Arial Black"/>
            </a:endParaRPr>
          </a:p>
          <a:p>
            <a:r>
              <a:rPr lang="en-US" sz="1000" dirty="0" smtClean="0">
                <a:latin typeface="Arial Black"/>
                <a:cs typeface="Arial Black"/>
              </a:rPr>
              <a:t>Disperse:</a:t>
            </a:r>
          </a:p>
          <a:p>
            <a:endParaRPr lang="en-US" sz="2800" dirty="0" smtClean="0">
              <a:latin typeface="Arial Black"/>
              <a:cs typeface="Arial Black"/>
            </a:endParaRPr>
          </a:p>
          <a:p>
            <a:r>
              <a:rPr lang="en-US" sz="2800" dirty="0" smtClean="0">
                <a:latin typeface="Arial Black"/>
                <a:cs typeface="Arial Black"/>
              </a:rPr>
              <a:t>Move backward:</a:t>
            </a:r>
          </a:p>
          <a:p>
            <a:endParaRPr lang="en-US" sz="1000" dirty="0" smtClean="0">
              <a:latin typeface="Arial Black"/>
              <a:cs typeface="Arial Black"/>
            </a:endParaRPr>
          </a:p>
          <a:p>
            <a:r>
              <a:rPr lang="en-US" sz="1000" dirty="0" smtClean="0">
                <a:latin typeface="Arial Black"/>
                <a:cs typeface="Arial Black"/>
              </a:rPr>
              <a:t>Herbivory:</a:t>
            </a:r>
          </a:p>
          <a:p>
            <a:endParaRPr lang="en-US" sz="1000" dirty="0" smtClean="0">
              <a:latin typeface="Arial Black"/>
              <a:cs typeface="Arial Black"/>
            </a:endParaRPr>
          </a:p>
          <a:p>
            <a:r>
              <a:rPr lang="en-US" sz="1000" dirty="0" smtClean="0">
                <a:latin typeface="Arial Black"/>
                <a:cs typeface="Arial Black"/>
              </a:rPr>
              <a:t>Disease:</a:t>
            </a:r>
          </a:p>
          <a:p>
            <a:endParaRPr lang="en-US" sz="1000" dirty="0" smtClean="0">
              <a:latin typeface="Arial Black"/>
              <a:cs typeface="Arial Black"/>
            </a:endParaRPr>
          </a:p>
          <a:p>
            <a:r>
              <a:rPr lang="en-US" sz="1000" dirty="0" smtClean="0">
                <a:latin typeface="Arial Black"/>
                <a:cs typeface="Arial Black"/>
              </a:rPr>
              <a:t>Fire:</a:t>
            </a:r>
          </a:p>
          <a:p>
            <a:endParaRPr lang="en-US" sz="1000" dirty="0" smtClean="0">
              <a:latin typeface="Arial Black"/>
              <a:cs typeface="Arial Black"/>
            </a:endParaRPr>
          </a:p>
          <a:p>
            <a:r>
              <a:rPr lang="en-US" sz="1000" dirty="0" smtClean="0">
                <a:latin typeface="Arial Black"/>
                <a:cs typeface="Arial Black"/>
              </a:rPr>
              <a:t>Drought:</a:t>
            </a:r>
          </a:p>
          <a:p>
            <a:endParaRPr lang="en-US" sz="1000" dirty="0" smtClean="0">
              <a:latin typeface="Arial Black"/>
              <a:cs typeface="Arial Black"/>
            </a:endParaRPr>
          </a:p>
          <a:p>
            <a:r>
              <a:rPr lang="en-US" sz="1000" dirty="0" smtClean="0">
                <a:latin typeface="Arial Black"/>
                <a:cs typeface="Arial Black"/>
              </a:rPr>
              <a:t>Human disturbance:</a:t>
            </a:r>
          </a:p>
          <a:p>
            <a:endParaRPr lang="en-US" sz="1000" dirty="0" smtClean="0">
              <a:latin typeface="Arial Black"/>
              <a:cs typeface="Arial Black"/>
            </a:endParaRPr>
          </a:p>
        </p:txBody>
      </p:sp>
      <p:pic>
        <p:nvPicPr>
          <p:cNvPr id="6" name="Picture 5"/>
          <p:cNvPicPr>
            <a:picLocks noChangeAspect="1"/>
          </p:cNvPicPr>
          <p:nvPr/>
        </p:nvPicPr>
        <p:blipFill>
          <a:blip r:embed="rId2"/>
          <a:stretch>
            <a:fillRect/>
          </a:stretch>
        </p:blipFill>
        <p:spPr>
          <a:xfrm>
            <a:off x="1639364" y="2257671"/>
            <a:ext cx="379519" cy="279579"/>
          </a:xfrm>
          <a:prstGeom prst="rect">
            <a:avLst/>
          </a:prstGeom>
        </p:spPr>
      </p:pic>
      <p:pic>
        <p:nvPicPr>
          <p:cNvPr id="7" name="Picture 6"/>
          <p:cNvPicPr>
            <a:picLocks noChangeAspect="1"/>
          </p:cNvPicPr>
          <p:nvPr/>
        </p:nvPicPr>
        <p:blipFill>
          <a:blip r:embed="rId2"/>
          <a:stretch>
            <a:fillRect/>
          </a:stretch>
        </p:blipFill>
        <p:spPr>
          <a:xfrm>
            <a:off x="2056799" y="2257671"/>
            <a:ext cx="379519" cy="279579"/>
          </a:xfrm>
          <a:prstGeom prst="rect">
            <a:avLst/>
          </a:prstGeom>
        </p:spPr>
      </p:pic>
      <p:pic>
        <p:nvPicPr>
          <p:cNvPr id="8" name="Picture 7"/>
          <p:cNvPicPr>
            <a:picLocks noChangeAspect="1"/>
          </p:cNvPicPr>
          <p:nvPr/>
        </p:nvPicPr>
        <p:blipFill>
          <a:blip r:embed="rId3"/>
          <a:stretch>
            <a:fillRect/>
          </a:stretch>
        </p:blipFill>
        <p:spPr>
          <a:xfrm>
            <a:off x="1639364" y="1810836"/>
            <a:ext cx="424251" cy="446835"/>
          </a:xfrm>
          <a:prstGeom prst="rect">
            <a:avLst/>
          </a:prstGeom>
        </p:spPr>
      </p:pic>
      <p:pic>
        <p:nvPicPr>
          <p:cNvPr id="9" name="Picture 8"/>
          <p:cNvPicPr>
            <a:picLocks noChangeAspect="1"/>
          </p:cNvPicPr>
          <p:nvPr/>
        </p:nvPicPr>
        <p:blipFill>
          <a:blip r:embed="rId3"/>
          <a:stretch>
            <a:fillRect/>
          </a:stretch>
        </p:blipFill>
        <p:spPr>
          <a:xfrm>
            <a:off x="2063615" y="1810836"/>
            <a:ext cx="424251" cy="446835"/>
          </a:xfrm>
          <a:prstGeom prst="rect">
            <a:avLst/>
          </a:prstGeom>
        </p:spPr>
      </p:pic>
      <p:pic>
        <p:nvPicPr>
          <p:cNvPr id="10" name="Picture 9"/>
          <p:cNvPicPr>
            <a:picLocks noChangeAspect="1"/>
          </p:cNvPicPr>
          <p:nvPr/>
        </p:nvPicPr>
        <p:blipFill>
          <a:blip r:embed="rId4"/>
          <a:stretch>
            <a:fillRect/>
          </a:stretch>
        </p:blipFill>
        <p:spPr>
          <a:xfrm>
            <a:off x="1776954" y="2576326"/>
            <a:ext cx="345912" cy="294025"/>
          </a:xfrm>
          <a:prstGeom prst="rect">
            <a:avLst/>
          </a:prstGeom>
        </p:spPr>
      </p:pic>
      <p:pic>
        <p:nvPicPr>
          <p:cNvPr id="11" name="Picture 10"/>
          <p:cNvPicPr>
            <a:picLocks noChangeAspect="1"/>
          </p:cNvPicPr>
          <p:nvPr/>
        </p:nvPicPr>
        <p:blipFill>
          <a:blip r:embed="rId4"/>
          <a:stretch>
            <a:fillRect/>
          </a:stretch>
        </p:blipFill>
        <p:spPr>
          <a:xfrm>
            <a:off x="2151724" y="2581713"/>
            <a:ext cx="345912" cy="294025"/>
          </a:xfrm>
          <a:prstGeom prst="rect">
            <a:avLst/>
          </a:prstGeom>
        </p:spPr>
      </p:pic>
      <p:pic>
        <p:nvPicPr>
          <p:cNvPr id="12" name="Picture 11"/>
          <p:cNvPicPr>
            <a:picLocks noChangeAspect="1"/>
          </p:cNvPicPr>
          <p:nvPr/>
        </p:nvPicPr>
        <p:blipFill>
          <a:blip r:embed="rId5"/>
          <a:stretch>
            <a:fillRect/>
          </a:stretch>
        </p:blipFill>
        <p:spPr>
          <a:xfrm>
            <a:off x="1800310" y="3748659"/>
            <a:ext cx="645112" cy="227940"/>
          </a:xfrm>
          <a:prstGeom prst="rect">
            <a:avLst/>
          </a:prstGeom>
        </p:spPr>
      </p:pic>
      <p:pic>
        <p:nvPicPr>
          <p:cNvPr id="13" name="Picture 12"/>
          <p:cNvPicPr>
            <a:picLocks noChangeAspect="1"/>
          </p:cNvPicPr>
          <p:nvPr/>
        </p:nvPicPr>
        <p:blipFill>
          <a:blip r:embed="rId5"/>
          <a:stretch>
            <a:fillRect/>
          </a:stretch>
        </p:blipFill>
        <p:spPr>
          <a:xfrm>
            <a:off x="2474234" y="3748659"/>
            <a:ext cx="645112" cy="227940"/>
          </a:xfrm>
          <a:prstGeom prst="rect">
            <a:avLst/>
          </a:prstGeom>
        </p:spPr>
      </p:pic>
      <p:pic>
        <p:nvPicPr>
          <p:cNvPr id="14" name="Picture 13"/>
          <p:cNvPicPr>
            <a:picLocks noChangeAspect="1"/>
          </p:cNvPicPr>
          <p:nvPr/>
        </p:nvPicPr>
        <p:blipFill>
          <a:blip r:embed="rId5"/>
          <a:stretch>
            <a:fillRect/>
          </a:stretch>
        </p:blipFill>
        <p:spPr>
          <a:xfrm>
            <a:off x="3119346" y="3748659"/>
            <a:ext cx="645112" cy="227940"/>
          </a:xfrm>
          <a:prstGeom prst="rect">
            <a:avLst/>
          </a:prstGeom>
        </p:spPr>
      </p:pic>
      <p:pic>
        <p:nvPicPr>
          <p:cNvPr id="15" name="Picture 14"/>
          <p:cNvPicPr>
            <a:picLocks noChangeAspect="1"/>
          </p:cNvPicPr>
          <p:nvPr/>
        </p:nvPicPr>
        <p:blipFill>
          <a:blip r:embed="rId5"/>
          <a:stretch>
            <a:fillRect/>
          </a:stretch>
        </p:blipFill>
        <p:spPr>
          <a:xfrm>
            <a:off x="3764458" y="3748659"/>
            <a:ext cx="645112" cy="227940"/>
          </a:xfrm>
          <a:prstGeom prst="rect">
            <a:avLst/>
          </a:prstGeom>
        </p:spPr>
      </p:pic>
      <p:pic>
        <p:nvPicPr>
          <p:cNvPr id="16" name="Picture 15"/>
          <p:cNvPicPr>
            <a:picLocks noChangeAspect="1"/>
          </p:cNvPicPr>
          <p:nvPr/>
        </p:nvPicPr>
        <p:blipFill>
          <a:blip r:embed="rId6"/>
          <a:stretch>
            <a:fillRect/>
          </a:stretch>
        </p:blipFill>
        <p:spPr>
          <a:xfrm>
            <a:off x="1702361" y="3996137"/>
            <a:ext cx="316522" cy="316522"/>
          </a:xfrm>
          <a:prstGeom prst="rect">
            <a:avLst/>
          </a:prstGeom>
        </p:spPr>
      </p:pic>
      <p:pic>
        <p:nvPicPr>
          <p:cNvPr id="17" name="Picture 16"/>
          <p:cNvPicPr>
            <a:picLocks noChangeAspect="1"/>
          </p:cNvPicPr>
          <p:nvPr/>
        </p:nvPicPr>
        <p:blipFill>
          <a:blip r:embed="rId7"/>
          <a:stretch>
            <a:fillRect/>
          </a:stretch>
        </p:blipFill>
        <p:spPr>
          <a:xfrm>
            <a:off x="1702361" y="4322428"/>
            <a:ext cx="298480" cy="373331"/>
          </a:xfrm>
          <a:prstGeom prst="rect">
            <a:avLst/>
          </a:prstGeom>
        </p:spPr>
      </p:pic>
      <p:pic>
        <p:nvPicPr>
          <p:cNvPr id="18" name="Picture 17"/>
          <p:cNvPicPr>
            <a:picLocks noChangeAspect="1"/>
          </p:cNvPicPr>
          <p:nvPr/>
        </p:nvPicPr>
        <p:blipFill>
          <a:blip r:embed="rId7"/>
          <a:stretch>
            <a:fillRect/>
          </a:stretch>
        </p:blipFill>
        <p:spPr>
          <a:xfrm>
            <a:off x="2056799" y="4322428"/>
            <a:ext cx="298480" cy="373331"/>
          </a:xfrm>
          <a:prstGeom prst="rect">
            <a:avLst/>
          </a:prstGeom>
        </p:spPr>
      </p:pic>
      <p:pic>
        <p:nvPicPr>
          <p:cNvPr id="19" name="Picture 18"/>
          <p:cNvPicPr>
            <a:picLocks noChangeAspect="1"/>
          </p:cNvPicPr>
          <p:nvPr/>
        </p:nvPicPr>
        <p:blipFill>
          <a:blip r:embed="rId8"/>
          <a:stretch>
            <a:fillRect/>
          </a:stretch>
        </p:blipFill>
        <p:spPr>
          <a:xfrm>
            <a:off x="1678176" y="4695759"/>
            <a:ext cx="360247" cy="332728"/>
          </a:xfrm>
          <a:prstGeom prst="rect">
            <a:avLst/>
          </a:prstGeom>
        </p:spPr>
      </p:pic>
      <p:pic>
        <p:nvPicPr>
          <p:cNvPr id="20" name="Picture 19"/>
          <p:cNvPicPr>
            <a:picLocks noChangeAspect="1"/>
          </p:cNvPicPr>
          <p:nvPr/>
        </p:nvPicPr>
        <p:blipFill>
          <a:blip r:embed="rId8"/>
          <a:stretch>
            <a:fillRect/>
          </a:stretch>
        </p:blipFill>
        <p:spPr>
          <a:xfrm>
            <a:off x="2054476" y="4681795"/>
            <a:ext cx="360247" cy="332728"/>
          </a:xfrm>
          <a:prstGeom prst="rect">
            <a:avLst/>
          </a:prstGeom>
        </p:spPr>
      </p:pic>
      <p:pic>
        <p:nvPicPr>
          <p:cNvPr id="21" name="Picture 20"/>
          <p:cNvPicPr>
            <a:picLocks noChangeAspect="1"/>
          </p:cNvPicPr>
          <p:nvPr/>
        </p:nvPicPr>
        <p:blipFill>
          <a:blip r:embed="rId9"/>
          <a:stretch>
            <a:fillRect/>
          </a:stretch>
        </p:blipFill>
        <p:spPr>
          <a:xfrm>
            <a:off x="2493190" y="4890532"/>
            <a:ext cx="448090" cy="448090"/>
          </a:xfrm>
          <a:prstGeom prst="rect">
            <a:avLst/>
          </a:prstGeom>
        </p:spPr>
      </p:pic>
      <p:pic>
        <p:nvPicPr>
          <p:cNvPr id="22" name="Picture 21"/>
          <p:cNvPicPr>
            <a:picLocks noChangeAspect="1"/>
          </p:cNvPicPr>
          <p:nvPr/>
        </p:nvPicPr>
        <p:blipFill>
          <a:blip r:embed="rId3"/>
          <a:stretch>
            <a:fillRect/>
          </a:stretch>
        </p:blipFill>
        <p:spPr>
          <a:xfrm>
            <a:off x="2517613" y="1810836"/>
            <a:ext cx="424251" cy="446835"/>
          </a:xfrm>
          <a:prstGeom prst="rect">
            <a:avLst/>
          </a:prstGeom>
        </p:spPr>
      </p:pic>
      <p:pic>
        <p:nvPicPr>
          <p:cNvPr id="23" name="Picture 22"/>
          <p:cNvPicPr>
            <a:picLocks noChangeAspect="1"/>
          </p:cNvPicPr>
          <p:nvPr/>
        </p:nvPicPr>
        <p:blipFill>
          <a:blip r:embed="rId4"/>
          <a:stretch>
            <a:fillRect/>
          </a:stretch>
        </p:blipFill>
        <p:spPr>
          <a:xfrm>
            <a:off x="2517613" y="2576326"/>
            <a:ext cx="345912" cy="294025"/>
          </a:xfrm>
          <a:prstGeom prst="rect">
            <a:avLst/>
          </a:prstGeom>
        </p:spPr>
      </p:pic>
      <p:pic>
        <p:nvPicPr>
          <p:cNvPr id="24" name="Picture 23"/>
          <p:cNvPicPr>
            <a:picLocks noChangeAspect="1"/>
          </p:cNvPicPr>
          <p:nvPr/>
        </p:nvPicPr>
        <p:blipFill>
          <a:blip r:embed="rId4"/>
          <a:stretch>
            <a:fillRect/>
          </a:stretch>
        </p:blipFill>
        <p:spPr>
          <a:xfrm>
            <a:off x="2901148" y="2581713"/>
            <a:ext cx="345912" cy="294025"/>
          </a:xfrm>
          <a:prstGeom prst="rect">
            <a:avLst/>
          </a:prstGeom>
        </p:spPr>
      </p:pic>
      <p:pic>
        <p:nvPicPr>
          <p:cNvPr id="25" name="Picture 24"/>
          <p:cNvPicPr>
            <a:picLocks noChangeAspect="1"/>
          </p:cNvPicPr>
          <p:nvPr/>
        </p:nvPicPr>
        <p:blipFill>
          <a:blip r:embed="rId7"/>
          <a:stretch>
            <a:fillRect/>
          </a:stretch>
        </p:blipFill>
        <p:spPr>
          <a:xfrm>
            <a:off x="2417942" y="4322428"/>
            <a:ext cx="298480" cy="373331"/>
          </a:xfrm>
          <a:prstGeom prst="rect">
            <a:avLst/>
          </a:prstGeom>
        </p:spPr>
      </p:pic>
      <p:pic>
        <p:nvPicPr>
          <p:cNvPr id="26" name="Picture 25"/>
          <p:cNvPicPr>
            <a:picLocks noChangeAspect="1"/>
          </p:cNvPicPr>
          <p:nvPr/>
        </p:nvPicPr>
        <p:blipFill>
          <a:blip r:embed="rId3"/>
          <a:stretch>
            <a:fillRect/>
          </a:stretch>
        </p:blipFill>
        <p:spPr>
          <a:xfrm>
            <a:off x="2986698" y="1810836"/>
            <a:ext cx="424251" cy="446835"/>
          </a:xfrm>
          <a:prstGeom prst="rect">
            <a:avLst/>
          </a:prstGeom>
        </p:spPr>
      </p:pic>
      <p:sp>
        <p:nvSpPr>
          <p:cNvPr id="2" name="Rectangle 1"/>
          <p:cNvSpPr/>
          <p:nvPr/>
        </p:nvSpPr>
        <p:spPr>
          <a:xfrm>
            <a:off x="966084" y="866736"/>
            <a:ext cx="3657600" cy="4658496"/>
          </a:xfrm>
          <a:prstGeom prst="rect">
            <a:avLst/>
          </a:prstGeom>
          <a:noFill/>
          <a:ln w="635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5079584" y="872921"/>
            <a:ext cx="3657600" cy="523220"/>
          </a:xfrm>
          <a:prstGeom prst="rect">
            <a:avLst/>
          </a:prstGeom>
          <a:solidFill>
            <a:schemeClr val="accent3">
              <a:lumMod val="60000"/>
              <a:lumOff val="40000"/>
            </a:schemeClr>
          </a:solidFill>
        </p:spPr>
        <p:txBody>
          <a:bodyPr wrap="square" rtlCol="0">
            <a:spAutoFit/>
          </a:bodyPr>
          <a:lstStyle/>
          <a:p>
            <a:pPr algn="ctr"/>
            <a:r>
              <a:rPr lang="en-US" sz="2800" dirty="0" smtClean="0">
                <a:latin typeface="Perpetua Titling MT"/>
                <a:cs typeface="Perpetua Titling MT"/>
              </a:rPr>
              <a:t>Pickerelweed</a:t>
            </a:r>
            <a:endParaRPr lang="en-US" sz="2800" dirty="0">
              <a:latin typeface="Perpetua Titling MT"/>
              <a:cs typeface="Perpetua Titling MT"/>
            </a:endParaRPr>
          </a:p>
        </p:txBody>
      </p:sp>
      <p:sp>
        <p:nvSpPr>
          <p:cNvPr id="29" name="TextBox 28"/>
          <p:cNvSpPr txBox="1"/>
          <p:nvPr/>
        </p:nvSpPr>
        <p:spPr>
          <a:xfrm>
            <a:off x="5079584" y="1396141"/>
            <a:ext cx="3657600" cy="4001095"/>
          </a:xfrm>
          <a:prstGeom prst="rect">
            <a:avLst/>
          </a:prstGeom>
          <a:noFill/>
        </p:spPr>
        <p:txBody>
          <a:bodyPr wrap="square" rtlCol="0">
            <a:spAutoFit/>
          </a:bodyPr>
          <a:lstStyle/>
          <a:p>
            <a:r>
              <a:rPr lang="en-US" sz="2800" dirty="0" smtClean="0">
                <a:latin typeface="Arial Black"/>
                <a:cs typeface="Arial Black"/>
              </a:rPr>
              <a:t>Move forward:</a:t>
            </a:r>
          </a:p>
          <a:p>
            <a:endParaRPr lang="en-US" sz="1000" dirty="0" smtClean="0">
              <a:latin typeface="Arial Black"/>
              <a:cs typeface="Arial Black"/>
            </a:endParaRPr>
          </a:p>
          <a:p>
            <a:r>
              <a:rPr lang="en-US" sz="1000" dirty="0" smtClean="0">
                <a:latin typeface="Arial Black"/>
                <a:cs typeface="Arial Black"/>
              </a:rPr>
              <a:t>Growth:</a:t>
            </a:r>
          </a:p>
          <a:p>
            <a:endParaRPr lang="en-US" sz="1000" dirty="0" smtClean="0">
              <a:latin typeface="Arial Black"/>
              <a:cs typeface="Arial Black"/>
            </a:endParaRPr>
          </a:p>
          <a:p>
            <a:r>
              <a:rPr lang="en-US" sz="1000" dirty="0" smtClean="0">
                <a:latin typeface="Arial Black"/>
                <a:cs typeface="Arial Black"/>
              </a:rPr>
              <a:t>Seeds:</a:t>
            </a:r>
          </a:p>
          <a:p>
            <a:endParaRPr lang="en-US" sz="1000" dirty="0" smtClean="0">
              <a:latin typeface="Arial Black"/>
              <a:cs typeface="Arial Black"/>
            </a:endParaRPr>
          </a:p>
          <a:p>
            <a:r>
              <a:rPr lang="en-US" sz="1000" dirty="0" smtClean="0">
                <a:latin typeface="Arial Black"/>
                <a:cs typeface="Arial Black"/>
              </a:rPr>
              <a:t>Disperse:</a:t>
            </a:r>
          </a:p>
          <a:p>
            <a:endParaRPr lang="en-US" sz="2800" dirty="0" smtClean="0">
              <a:latin typeface="Arial Black"/>
              <a:cs typeface="Arial Black"/>
            </a:endParaRPr>
          </a:p>
          <a:p>
            <a:r>
              <a:rPr lang="en-US" sz="2800" dirty="0" smtClean="0">
                <a:latin typeface="Arial Black"/>
                <a:cs typeface="Arial Black"/>
              </a:rPr>
              <a:t>Move backward:</a:t>
            </a:r>
          </a:p>
          <a:p>
            <a:endParaRPr lang="en-US" sz="1000" dirty="0" smtClean="0">
              <a:latin typeface="Arial Black"/>
              <a:cs typeface="Arial Black"/>
            </a:endParaRPr>
          </a:p>
          <a:p>
            <a:r>
              <a:rPr lang="en-US" sz="1000" dirty="0" smtClean="0">
                <a:latin typeface="Arial Black"/>
                <a:cs typeface="Arial Black"/>
              </a:rPr>
              <a:t>Herbivory:</a:t>
            </a:r>
          </a:p>
          <a:p>
            <a:endParaRPr lang="en-US" sz="1000" dirty="0" smtClean="0">
              <a:latin typeface="Arial Black"/>
              <a:cs typeface="Arial Black"/>
            </a:endParaRPr>
          </a:p>
          <a:p>
            <a:r>
              <a:rPr lang="en-US" sz="1000" dirty="0" smtClean="0">
                <a:latin typeface="Arial Black"/>
                <a:cs typeface="Arial Black"/>
              </a:rPr>
              <a:t>Disease:</a:t>
            </a:r>
          </a:p>
          <a:p>
            <a:endParaRPr lang="en-US" sz="1000" dirty="0" smtClean="0">
              <a:latin typeface="Arial Black"/>
              <a:cs typeface="Arial Black"/>
            </a:endParaRPr>
          </a:p>
          <a:p>
            <a:r>
              <a:rPr lang="en-US" sz="1000" dirty="0" smtClean="0">
                <a:latin typeface="Arial Black"/>
                <a:cs typeface="Arial Black"/>
              </a:rPr>
              <a:t>Fire:</a:t>
            </a:r>
          </a:p>
          <a:p>
            <a:endParaRPr lang="en-US" sz="1000" dirty="0" smtClean="0">
              <a:latin typeface="Arial Black"/>
              <a:cs typeface="Arial Black"/>
            </a:endParaRPr>
          </a:p>
          <a:p>
            <a:r>
              <a:rPr lang="en-US" sz="1000" dirty="0" smtClean="0">
                <a:latin typeface="Arial Black"/>
                <a:cs typeface="Arial Black"/>
              </a:rPr>
              <a:t>Drought:</a:t>
            </a:r>
          </a:p>
          <a:p>
            <a:endParaRPr lang="en-US" sz="1000" dirty="0" smtClean="0">
              <a:latin typeface="Arial Black"/>
              <a:cs typeface="Arial Black"/>
            </a:endParaRPr>
          </a:p>
          <a:p>
            <a:r>
              <a:rPr lang="en-US" sz="1000" dirty="0" smtClean="0">
                <a:latin typeface="Arial Black"/>
                <a:cs typeface="Arial Black"/>
              </a:rPr>
              <a:t>Human disturbance:</a:t>
            </a:r>
          </a:p>
          <a:p>
            <a:endParaRPr lang="en-US" sz="1000" dirty="0" smtClean="0">
              <a:latin typeface="Arial Black"/>
              <a:cs typeface="Arial Black"/>
            </a:endParaRPr>
          </a:p>
        </p:txBody>
      </p:sp>
      <p:pic>
        <p:nvPicPr>
          <p:cNvPr id="30" name="Picture 29"/>
          <p:cNvPicPr>
            <a:picLocks noChangeAspect="1"/>
          </p:cNvPicPr>
          <p:nvPr/>
        </p:nvPicPr>
        <p:blipFill>
          <a:blip r:embed="rId2"/>
          <a:stretch>
            <a:fillRect/>
          </a:stretch>
        </p:blipFill>
        <p:spPr>
          <a:xfrm>
            <a:off x="5742724" y="2263856"/>
            <a:ext cx="379519" cy="279579"/>
          </a:xfrm>
          <a:prstGeom prst="rect">
            <a:avLst/>
          </a:prstGeom>
        </p:spPr>
      </p:pic>
      <p:pic>
        <p:nvPicPr>
          <p:cNvPr id="31" name="Picture 30"/>
          <p:cNvPicPr>
            <a:picLocks noChangeAspect="1"/>
          </p:cNvPicPr>
          <p:nvPr/>
        </p:nvPicPr>
        <p:blipFill>
          <a:blip r:embed="rId2"/>
          <a:stretch>
            <a:fillRect/>
          </a:stretch>
        </p:blipFill>
        <p:spPr>
          <a:xfrm>
            <a:off x="6160159" y="2263856"/>
            <a:ext cx="379519" cy="279579"/>
          </a:xfrm>
          <a:prstGeom prst="rect">
            <a:avLst/>
          </a:prstGeom>
        </p:spPr>
      </p:pic>
      <p:pic>
        <p:nvPicPr>
          <p:cNvPr id="32" name="Picture 31"/>
          <p:cNvPicPr>
            <a:picLocks noChangeAspect="1"/>
          </p:cNvPicPr>
          <p:nvPr/>
        </p:nvPicPr>
        <p:blipFill>
          <a:blip r:embed="rId2"/>
          <a:stretch>
            <a:fillRect/>
          </a:stretch>
        </p:blipFill>
        <p:spPr>
          <a:xfrm>
            <a:off x="6577594" y="2263856"/>
            <a:ext cx="379519" cy="279579"/>
          </a:xfrm>
          <a:prstGeom prst="rect">
            <a:avLst/>
          </a:prstGeom>
        </p:spPr>
      </p:pic>
      <p:pic>
        <p:nvPicPr>
          <p:cNvPr id="33" name="Picture 32"/>
          <p:cNvPicPr>
            <a:picLocks noChangeAspect="1"/>
          </p:cNvPicPr>
          <p:nvPr/>
        </p:nvPicPr>
        <p:blipFill>
          <a:blip r:embed="rId3"/>
          <a:stretch>
            <a:fillRect/>
          </a:stretch>
        </p:blipFill>
        <p:spPr>
          <a:xfrm>
            <a:off x="5742724" y="1817021"/>
            <a:ext cx="424251" cy="446835"/>
          </a:xfrm>
          <a:prstGeom prst="rect">
            <a:avLst/>
          </a:prstGeom>
        </p:spPr>
      </p:pic>
      <p:pic>
        <p:nvPicPr>
          <p:cNvPr id="34" name="Picture 33"/>
          <p:cNvPicPr>
            <a:picLocks noChangeAspect="1"/>
          </p:cNvPicPr>
          <p:nvPr/>
        </p:nvPicPr>
        <p:blipFill>
          <a:blip r:embed="rId3"/>
          <a:stretch>
            <a:fillRect/>
          </a:stretch>
        </p:blipFill>
        <p:spPr>
          <a:xfrm>
            <a:off x="6166975" y="1817021"/>
            <a:ext cx="424251" cy="446835"/>
          </a:xfrm>
          <a:prstGeom prst="rect">
            <a:avLst/>
          </a:prstGeom>
        </p:spPr>
      </p:pic>
      <p:pic>
        <p:nvPicPr>
          <p:cNvPr id="35" name="Picture 34"/>
          <p:cNvPicPr>
            <a:picLocks noChangeAspect="1"/>
          </p:cNvPicPr>
          <p:nvPr/>
        </p:nvPicPr>
        <p:blipFill>
          <a:blip r:embed="rId4"/>
          <a:stretch>
            <a:fillRect/>
          </a:stretch>
        </p:blipFill>
        <p:spPr>
          <a:xfrm>
            <a:off x="5880314" y="2582511"/>
            <a:ext cx="345912" cy="294025"/>
          </a:xfrm>
          <a:prstGeom prst="rect">
            <a:avLst/>
          </a:prstGeom>
        </p:spPr>
      </p:pic>
      <p:pic>
        <p:nvPicPr>
          <p:cNvPr id="36" name="Picture 35"/>
          <p:cNvPicPr>
            <a:picLocks noChangeAspect="1"/>
          </p:cNvPicPr>
          <p:nvPr/>
        </p:nvPicPr>
        <p:blipFill>
          <a:blip r:embed="rId4"/>
          <a:stretch>
            <a:fillRect/>
          </a:stretch>
        </p:blipFill>
        <p:spPr>
          <a:xfrm>
            <a:off x="6255084" y="2587898"/>
            <a:ext cx="345912" cy="294025"/>
          </a:xfrm>
          <a:prstGeom prst="rect">
            <a:avLst/>
          </a:prstGeom>
        </p:spPr>
      </p:pic>
      <p:pic>
        <p:nvPicPr>
          <p:cNvPr id="37" name="Picture 36"/>
          <p:cNvPicPr>
            <a:picLocks noChangeAspect="1"/>
          </p:cNvPicPr>
          <p:nvPr/>
        </p:nvPicPr>
        <p:blipFill>
          <a:blip r:embed="rId5"/>
          <a:stretch>
            <a:fillRect/>
          </a:stretch>
        </p:blipFill>
        <p:spPr>
          <a:xfrm>
            <a:off x="5903670" y="3754844"/>
            <a:ext cx="645112" cy="227940"/>
          </a:xfrm>
          <a:prstGeom prst="rect">
            <a:avLst/>
          </a:prstGeom>
        </p:spPr>
      </p:pic>
      <p:pic>
        <p:nvPicPr>
          <p:cNvPr id="38" name="Picture 37"/>
          <p:cNvPicPr>
            <a:picLocks noChangeAspect="1"/>
          </p:cNvPicPr>
          <p:nvPr/>
        </p:nvPicPr>
        <p:blipFill>
          <a:blip r:embed="rId5"/>
          <a:stretch>
            <a:fillRect/>
          </a:stretch>
        </p:blipFill>
        <p:spPr>
          <a:xfrm>
            <a:off x="6577594" y="3754844"/>
            <a:ext cx="645112" cy="227940"/>
          </a:xfrm>
          <a:prstGeom prst="rect">
            <a:avLst/>
          </a:prstGeom>
        </p:spPr>
      </p:pic>
      <p:pic>
        <p:nvPicPr>
          <p:cNvPr id="39" name="Picture 38"/>
          <p:cNvPicPr>
            <a:picLocks noChangeAspect="1"/>
          </p:cNvPicPr>
          <p:nvPr/>
        </p:nvPicPr>
        <p:blipFill>
          <a:blip r:embed="rId5"/>
          <a:stretch>
            <a:fillRect/>
          </a:stretch>
        </p:blipFill>
        <p:spPr>
          <a:xfrm>
            <a:off x="7222706" y="3754844"/>
            <a:ext cx="645112" cy="227940"/>
          </a:xfrm>
          <a:prstGeom prst="rect">
            <a:avLst/>
          </a:prstGeom>
        </p:spPr>
      </p:pic>
      <p:pic>
        <p:nvPicPr>
          <p:cNvPr id="40" name="Picture 39"/>
          <p:cNvPicPr>
            <a:picLocks noChangeAspect="1"/>
          </p:cNvPicPr>
          <p:nvPr/>
        </p:nvPicPr>
        <p:blipFill>
          <a:blip r:embed="rId6"/>
          <a:stretch>
            <a:fillRect/>
          </a:stretch>
        </p:blipFill>
        <p:spPr>
          <a:xfrm>
            <a:off x="5805721" y="4002322"/>
            <a:ext cx="316522" cy="316522"/>
          </a:xfrm>
          <a:prstGeom prst="rect">
            <a:avLst/>
          </a:prstGeom>
        </p:spPr>
      </p:pic>
      <p:pic>
        <p:nvPicPr>
          <p:cNvPr id="41" name="Picture 40"/>
          <p:cNvPicPr>
            <a:picLocks noChangeAspect="1"/>
          </p:cNvPicPr>
          <p:nvPr/>
        </p:nvPicPr>
        <p:blipFill>
          <a:blip r:embed="rId7"/>
          <a:stretch>
            <a:fillRect/>
          </a:stretch>
        </p:blipFill>
        <p:spPr>
          <a:xfrm>
            <a:off x="5805721" y="4328613"/>
            <a:ext cx="298480" cy="373331"/>
          </a:xfrm>
          <a:prstGeom prst="rect">
            <a:avLst/>
          </a:prstGeom>
        </p:spPr>
      </p:pic>
      <p:pic>
        <p:nvPicPr>
          <p:cNvPr id="42" name="Picture 41"/>
          <p:cNvPicPr>
            <a:picLocks noChangeAspect="1"/>
          </p:cNvPicPr>
          <p:nvPr/>
        </p:nvPicPr>
        <p:blipFill>
          <a:blip r:embed="rId7"/>
          <a:stretch>
            <a:fillRect/>
          </a:stretch>
        </p:blipFill>
        <p:spPr>
          <a:xfrm>
            <a:off x="6160159" y="4328613"/>
            <a:ext cx="298480" cy="373331"/>
          </a:xfrm>
          <a:prstGeom prst="rect">
            <a:avLst/>
          </a:prstGeom>
        </p:spPr>
      </p:pic>
      <p:pic>
        <p:nvPicPr>
          <p:cNvPr id="43" name="Picture 42"/>
          <p:cNvPicPr>
            <a:picLocks noChangeAspect="1"/>
          </p:cNvPicPr>
          <p:nvPr/>
        </p:nvPicPr>
        <p:blipFill>
          <a:blip r:embed="rId8"/>
          <a:stretch>
            <a:fillRect/>
          </a:stretch>
        </p:blipFill>
        <p:spPr>
          <a:xfrm>
            <a:off x="5781536" y="4701944"/>
            <a:ext cx="360247" cy="332728"/>
          </a:xfrm>
          <a:prstGeom prst="rect">
            <a:avLst/>
          </a:prstGeom>
        </p:spPr>
      </p:pic>
      <p:pic>
        <p:nvPicPr>
          <p:cNvPr id="44" name="Picture 43"/>
          <p:cNvPicPr>
            <a:picLocks noChangeAspect="1"/>
          </p:cNvPicPr>
          <p:nvPr/>
        </p:nvPicPr>
        <p:blipFill>
          <a:blip r:embed="rId8"/>
          <a:stretch>
            <a:fillRect/>
          </a:stretch>
        </p:blipFill>
        <p:spPr>
          <a:xfrm>
            <a:off x="6157836" y="4687980"/>
            <a:ext cx="360247" cy="332728"/>
          </a:xfrm>
          <a:prstGeom prst="rect">
            <a:avLst/>
          </a:prstGeom>
        </p:spPr>
      </p:pic>
      <p:pic>
        <p:nvPicPr>
          <p:cNvPr id="45" name="Picture 44"/>
          <p:cNvPicPr>
            <a:picLocks noChangeAspect="1"/>
          </p:cNvPicPr>
          <p:nvPr/>
        </p:nvPicPr>
        <p:blipFill>
          <a:blip r:embed="rId9"/>
          <a:stretch>
            <a:fillRect/>
          </a:stretch>
        </p:blipFill>
        <p:spPr>
          <a:xfrm>
            <a:off x="6597134" y="4890532"/>
            <a:ext cx="448090" cy="448090"/>
          </a:xfrm>
          <a:prstGeom prst="rect">
            <a:avLst/>
          </a:prstGeom>
        </p:spPr>
      </p:pic>
      <p:pic>
        <p:nvPicPr>
          <p:cNvPr id="46" name="Picture 45"/>
          <p:cNvPicPr>
            <a:picLocks noChangeAspect="1"/>
          </p:cNvPicPr>
          <p:nvPr/>
        </p:nvPicPr>
        <p:blipFill>
          <a:blip r:embed="rId9"/>
          <a:stretch>
            <a:fillRect/>
          </a:stretch>
        </p:blipFill>
        <p:spPr>
          <a:xfrm>
            <a:off x="7045224" y="4890532"/>
            <a:ext cx="448090" cy="448090"/>
          </a:xfrm>
          <a:prstGeom prst="rect">
            <a:avLst/>
          </a:prstGeom>
        </p:spPr>
      </p:pic>
      <p:pic>
        <p:nvPicPr>
          <p:cNvPr id="47" name="Picture 46"/>
          <p:cNvPicPr>
            <a:picLocks noChangeAspect="1"/>
          </p:cNvPicPr>
          <p:nvPr/>
        </p:nvPicPr>
        <p:blipFill>
          <a:blip r:embed="rId9"/>
          <a:stretch>
            <a:fillRect/>
          </a:stretch>
        </p:blipFill>
        <p:spPr>
          <a:xfrm>
            <a:off x="7493314" y="4890532"/>
            <a:ext cx="448090" cy="448090"/>
          </a:xfrm>
          <a:prstGeom prst="rect">
            <a:avLst/>
          </a:prstGeom>
        </p:spPr>
      </p:pic>
      <p:pic>
        <p:nvPicPr>
          <p:cNvPr id="48" name="Picture 47"/>
          <p:cNvPicPr>
            <a:picLocks noChangeAspect="1"/>
          </p:cNvPicPr>
          <p:nvPr/>
        </p:nvPicPr>
        <p:blipFill>
          <a:blip r:embed="rId9"/>
          <a:stretch>
            <a:fillRect/>
          </a:stretch>
        </p:blipFill>
        <p:spPr>
          <a:xfrm>
            <a:off x="7941404" y="4890532"/>
            <a:ext cx="448090" cy="448090"/>
          </a:xfrm>
          <a:prstGeom prst="rect">
            <a:avLst/>
          </a:prstGeom>
        </p:spPr>
      </p:pic>
      <p:pic>
        <p:nvPicPr>
          <p:cNvPr id="49" name="Picture 48"/>
          <p:cNvPicPr>
            <a:picLocks noChangeAspect="1"/>
          </p:cNvPicPr>
          <p:nvPr/>
        </p:nvPicPr>
        <p:blipFill>
          <a:blip r:embed="rId3"/>
          <a:stretch>
            <a:fillRect/>
          </a:stretch>
        </p:blipFill>
        <p:spPr>
          <a:xfrm>
            <a:off x="6620973" y="1817021"/>
            <a:ext cx="424251" cy="446835"/>
          </a:xfrm>
          <a:prstGeom prst="rect">
            <a:avLst/>
          </a:prstGeom>
        </p:spPr>
      </p:pic>
      <p:pic>
        <p:nvPicPr>
          <p:cNvPr id="50" name="Picture 49"/>
          <p:cNvPicPr>
            <a:picLocks noChangeAspect="1"/>
          </p:cNvPicPr>
          <p:nvPr/>
        </p:nvPicPr>
        <p:blipFill>
          <a:blip r:embed="rId4"/>
          <a:stretch>
            <a:fillRect/>
          </a:stretch>
        </p:blipFill>
        <p:spPr>
          <a:xfrm>
            <a:off x="6620973" y="2582511"/>
            <a:ext cx="345912" cy="294025"/>
          </a:xfrm>
          <a:prstGeom prst="rect">
            <a:avLst/>
          </a:prstGeom>
        </p:spPr>
      </p:pic>
      <p:pic>
        <p:nvPicPr>
          <p:cNvPr id="51" name="Picture 50"/>
          <p:cNvPicPr>
            <a:picLocks noChangeAspect="1"/>
          </p:cNvPicPr>
          <p:nvPr/>
        </p:nvPicPr>
        <p:blipFill>
          <a:blip r:embed="rId7"/>
          <a:stretch>
            <a:fillRect/>
          </a:stretch>
        </p:blipFill>
        <p:spPr>
          <a:xfrm>
            <a:off x="6521302" y="4328613"/>
            <a:ext cx="298480" cy="373331"/>
          </a:xfrm>
          <a:prstGeom prst="rect">
            <a:avLst/>
          </a:prstGeom>
        </p:spPr>
      </p:pic>
      <p:sp>
        <p:nvSpPr>
          <p:cNvPr id="3" name="Rectangle 2"/>
          <p:cNvSpPr/>
          <p:nvPr/>
        </p:nvSpPr>
        <p:spPr>
          <a:xfrm>
            <a:off x="5079584" y="866736"/>
            <a:ext cx="3657600" cy="4658496"/>
          </a:xfrm>
          <a:prstGeom prst="rect">
            <a:avLst/>
          </a:prstGeom>
          <a:noFill/>
          <a:ln w="635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3"/>
          <a:stretch>
            <a:fillRect/>
          </a:stretch>
        </p:blipFill>
        <p:spPr>
          <a:xfrm>
            <a:off x="3449613" y="1817021"/>
            <a:ext cx="424251" cy="446835"/>
          </a:xfrm>
          <a:prstGeom prst="rect">
            <a:avLst/>
          </a:prstGeom>
        </p:spPr>
      </p:pic>
      <p:grpSp>
        <p:nvGrpSpPr>
          <p:cNvPr id="27" name="Group 51"/>
          <p:cNvGrpSpPr/>
          <p:nvPr/>
        </p:nvGrpSpPr>
        <p:grpSpPr>
          <a:xfrm>
            <a:off x="-50630" y="0"/>
            <a:ext cx="646332" cy="6858000"/>
            <a:chOff x="-50630" y="0"/>
            <a:chExt cx="646332" cy="6858000"/>
          </a:xfrm>
        </p:grpSpPr>
        <p:sp>
          <p:nvSpPr>
            <p:cNvPr id="53" name="Rectangle 52"/>
            <p:cNvSpPr/>
            <p:nvPr/>
          </p:nvSpPr>
          <p:spPr>
            <a:xfrm>
              <a:off x="0" y="0"/>
              <a:ext cx="595702" cy="6858000"/>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54" name="TextBox 53"/>
            <p:cNvSpPr txBox="1"/>
            <p:nvPr/>
          </p:nvSpPr>
          <p:spPr>
            <a:xfrm rot="16200000">
              <a:off x="-2848940" y="3072948"/>
              <a:ext cx="6242951" cy="646331"/>
            </a:xfrm>
            <a:prstGeom prst="rect">
              <a:avLst/>
            </a:prstGeom>
            <a:noFill/>
          </p:spPr>
          <p:txBody>
            <a:bodyPr wrap="square" rtlCol="0">
              <a:spAutoFit/>
            </a:bodyPr>
            <a:lstStyle/>
            <a:p>
              <a:pPr algn="ctr"/>
              <a:r>
                <a:rPr lang="en-US" sz="3600" dirty="0">
                  <a:solidFill>
                    <a:srgbClr val="FFFFFF"/>
                  </a:solidFill>
                </a:rPr>
                <a:t>KBS GK-12 Project</a:t>
              </a: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976224" y="866736"/>
            <a:ext cx="3657600" cy="492443"/>
          </a:xfrm>
          <a:prstGeom prst="rect">
            <a:avLst/>
          </a:prstGeom>
          <a:solidFill>
            <a:schemeClr val="accent2">
              <a:lumMod val="60000"/>
              <a:lumOff val="40000"/>
            </a:schemeClr>
          </a:solidFill>
        </p:spPr>
        <p:txBody>
          <a:bodyPr wrap="square" rtlCol="0">
            <a:spAutoFit/>
          </a:bodyPr>
          <a:lstStyle/>
          <a:p>
            <a:pPr algn="ctr"/>
            <a:r>
              <a:rPr lang="en-US" sz="2600" dirty="0" smtClean="0">
                <a:latin typeface="Perpetua Titling MT"/>
                <a:cs typeface="Perpetua Titling MT"/>
              </a:rPr>
              <a:t>Purple Loosestrife</a:t>
            </a:r>
            <a:endParaRPr lang="en-US" sz="2600" dirty="0">
              <a:latin typeface="Perpetua Titling MT"/>
              <a:cs typeface="Perpetua Titling MT"/>
            </a:endParaRPr>
          </a:p>
        </p:txBody>
      </p:sp>
      <p:sp>
        <p:nvSpPr>
          <p:cNvPr id="5" name="TextBox 4"/>
          <p:cNvSpPr txBox="1"/>
          <p:nvPr/>
        </p:nvSpPr>
        <p:spPr>
          <a:xfrm>
            <a:off x="976224" y="1389956"/>
            <a:ext cx="3657600" cy="4001095"/>
          </a:xfrm>
          <a:prstGeom prst="rect">
            <a:avLst/>
          </a:prstGeom>
          <a:noFill/>
        </p:spPr>
        <p:txBody>
          <a:bodyPr wrap="square" rtlCol="0">
            <a:spAutoFit/>
          </a:bodyPr>
          <a:lstStyle/>
          <a:p>
            <a:r>
              <a:rPr lang="en-US" sz="2800" dirty="0" smtClean="0">
                <a:latin typeface="Arial Black"/>
                <a:cs typeface="Arial Black"/>
              </a:rPr>
              <a:t>Move forward:</a:t>
            </a:r>
          </a:p>
          <a:p>
            <a:endParaRPr lang="en-US" sz="1000" dirty="0" smtClean="0">
              <a:latin typeface="Arial Black"/>
              <a:cs typeface="Arial Black"/>
            </a:endParaRPr>
          </a:p>
          <a:p>
            <a:r>
              <a:rPr lang="en-US" sz="1000" dirty="0" smtClean="0">
                <a:latin typeface="Arial Black"/>
                <a:cs typeface="Arial Black"/>
              </a:rPr>
              <a:t>Growth:</a:t>
            </a:r>
          </a:p>
          <a:p>
            <a:endParaRPr lang="en-US" sz="1000" dirty="0" smtClean="0">
              <a:latin typeface="Arial Black"/>
              <a:cs typeface="Arial Black"/>
            </a:endParaRPr>
          </a:p>
          <a:p>
            <a:r>
              <a:rPr lang="en-US" sz="1000" dirty="0" smtClean="0">
                <a:latin typeface="Arial Black"/>
                <a:cs typeface="Arial Black"/>
              </a:rPr>
              <a:t>Seeds:</a:t>
            </a:r>
          </a:p>
          <a:p>
            <a:endParaRPr lang="en-US" sz="1000" dirty="0" smtClean="0">
              <a:latin typeface="Arial Black"/>
              <a:cs typeface="Arial Black"/>
            </a:endParaRPr>
          </a:p>
          <a:p>
            <a:r>
              <a:rPr lang="en-US" sz="1000" dirty="0" smtClean="0">
                <a:latin typeface="Arial Black"/>
                <a:cs typeface="Arial Black"/>
              </a:rPr>
              <a:t>Disperse:</a:t>
            </a:r>
          </a:p>
          <a:p>
            <a:endParaRPr lang="en-US" sz="2800" dirty="0" smtClean="0">
              <a:latin typeface="Arial Black"/>
              <a:cs typeface="Arial Black"/>
            </a:endParaRPr>
          </a:p>
          <a:p>
            <a:r>
              <a:rPr lang="en-US" sz="2800" dirty="0" smtClean="0">
                <a:latin typeface="Arial Black"/>
                <a:cs typeface="Arial Black"/>
              </a:rPr>
              <a:t>Move backward:</a:t>
            </a:r>
          </a:p>
          <a:p>
            <a:endParaRPr lang="en-US" sz="1000" dirty="0" smtClean="0">
              <a:latin typeface="Arial Black"/>
              <a:cs typeface="Arial Black"/>
            </a:endParaRPr>
          </a:p>
          <a:p>
            <a:r>
              <a:rPr lang="en-US" sz="1000" dirty="0" smtClean="0">
                <a:latin typeface="Arial Black"/>
                <a:cs typeface="Arial Black"/>
              </a:rPr>
              <a:t>Herbivory:</a:t>
            </a:r>
          </a:p>
          <a:p>
            <a:endParaRPr lang="en-US" sz="1000" dirty="0" smtClean="0">
              <a:latin typeface="Arial Black"/>
              <a:cs typeface="Arial Black"/>
            </a:endParaRPr>
          </a:p>
          <a:p>
            <a:r>
              <a:rPr lang="en-US" sz="1000" dirty="0" smtClean="0">
                <a:latin typeface="Arial Black"/>
                <a:cs typeface="Arial Black"/>
              </a:rPr>
              <a:t>Disease:</a:t>
            </a:r>
          </a:p>
          <a:p>
            <a:endParaRPr lang="en-US" sz="1000" dirty="0" smtClean="0">
              <a:latin typeface="Arial Black"/>
              <a:cs typeface="Arial Black"/>
            </a:endParaRPr>
          </a:p>
          <a:p>
            <a:r>
              <a:rPr lang="en-US" sz="1000" dirty="0" smtClean="0">
                <a:latin typeface="Arial Black"/>
                <a:cs typeface="Arial Black"/>
              </a:rPr>
              <a:t>Fire:</a:t>
            </a:r>
          </a:p>
          <a:p>
            <a:endParaRPr lang="en-US" sz="1000" dirty="0" smtClean="0">
              <a:latin typeface="Arial Black"/>
              <a:cs typeface="Arial Black"/>
            </a:endParaRPr>
          </a:p>
          <a:p>
            <a:r>
              <a:rPr lang="en-US" sz="1000" dirty="0" smtClean="0">
                <a:latin typeface="Arial Black"/>
                <a:cs typeface="Arial Black"/>
              </a:rPr>
              <a:t>Drought:</a:t>
            </a:r>
          </a:p>
          <a:p>
            <a:endParaRPr lang="en-US" sz="1000" dirty="0" smtClean="0">
              <a:latin typeface="Arial Black"/>
              <a:cs typeface="Arial Black"/>
            </a:endParaRPr>
          </a:p>
          <a:p>
            <a:r>
              <a:rPr lang="en-US" sz="1000" dirty="0" smtClean="0">
                <a:latin typeface="Arial Black"/>
                <a:cs typeface="Arial Black"/>
              </a:rPr>
              <a:t>Human disturbance:</a:t>
            </a:r>
          </a:p>
          <a:p>
            <a:endParaRPr lang="en-US" sz="1000" dirty="0" smtClean="0">
              <a:latin typeface="Arial Black"/>
              <a:cs typeface="Arial Black"/>
            </a:endParaRPr>
          </a:p>
        </p:txBody>
      </p:sp>
      <p:pic>
        <p:nvPicPr>
          <p:cNvPr id="6" name="Picture 5"/>
          <p:cNvPicPr>
            <a:picLocks noChangeAspect="1"/>
          </p:cNvPicPr>
          <p:nvPr/>
        </p:nvPicPr>
        <p:blipFill>
          <a:blip r:embed="rId2"/>
          <a:stretch>
            <a:fillRect/>
          </a:stretch>
        </p:blipFill>
        <p:spPr>
          <a:xfrm>
            <a:off x="1639364" y="2257671"/>
            <a:ext cx="379519" cy="279579"/>
          </a:xfrm>
          <a:prstGeom prst="rect">
            <a:avLst/>
          </a:prstGeom>
        </p:spPr>
      </p:pic>
      <p:pic>
        <p:nvPicPr>
          <p:cNvPr id="7" name="Picture 6"/>
          <p:cNvPicPr>
            <a:picLocks noChangeAspect="1"/>
          </p:cNvPicPr>
          <p:nvPr/>
        </p:nvPicPr>
        <p:blipFill>
          <a:blip r:embed="rId2"/>
          <a:stretch>
            <a:fillRect/>
          </a:stretch>
        </p:blipFill>
        <p:spPr>
          <a:xfrm>
            <a:off x="2056799" y="2257671"/>
            <a:ext cx="379519" cy="279579"/>
          </a:xfrm>
          <a:prstGeom prst="rect">
            <a:avLst/>
          </a:prstGeom>
        </p:spPr>
      </p:pic>
      <p:pic>
        <p:nvPicPr>
          <p:cNvPr id="8" name="Picture 7"/>
          <p:cNvPicPr>
            <a:picLocks noChangeAspect="1"/>
          </p:cNvPicPr>
          <p:nvPr/>
        </p:nvPicPr>
        <p:blipFill>
          <a:blip r:embed="rId3"/>
          <a:stretch>
            <a:fillRect/>
          </a:stretch>
        </p:blipFill>
        <p:spPr>
          <a:xfrm>
            <a:off x="1639364" y="1810836"/>
            <a:ext cx="424251" cy="446835"/>
          </a:xfrm>
          <a:prstGeom prst="rect">
            <a:avLst/>
          </a:prstGeom>
        </p:spPr>
      </p:pic>
      <p:pic>
        <p:nvPicPr>
          <p:cNvPr id="9" name="Picture 8"/>
          <p:cNvPicPr>
            <a:picLocks noChangeAspect="1"/>
          </p:cNvPicPr>
          <p:nvPr/>
        </p:nvPicPr>
        <p:blipFill>
          <a:blip r:embed="rId3"/>
          <a:stretch>
            <a:fillRect/>
          </a:stretch>
        </p:blipFill>
        <p:spPr>
          <a:xfrm>
            <a:off x="2063615" y="1810836"/>
            <a:ext cx="424251" cy="446835"/>
          </a:xfrm>
          <a:prstGeom prst="rect">
            <a:avLst/>
          </a:prstGeom>
        </p:spPr>
      </p:pic>
      <p:pic>
        <p:nvPicPr>
          <p:cNvPr id="10" name="Picture 9"/>
          <p:cNvPicPr>
            <a:picLocks noChangeAspect="1"/>
          </p:cNvPicPr>
          <p:nvPr/>
        </p:nvPicPr>
        <p:blipFill>
          <a:blip r:embed="rId4"/>
          <a:stretch>
            <a:fillRect/>
          </a:stretch>
        </p:blipFill>
        <p:spPr>
          <a:xfrm>
            <a:off x="1776954" y="2576326"/>
            <a:ext cx="345912" cy="294025"/>
          </a:xfrm>
          <a:prstGeom prst="rect">
            <a:avLst/>
          </a:prstGeom>
        </p:spPr>
      </p:pic>
      <p:pic>
        <p:nvPicPr>
          <p:cNvPr id="11" name="Picture 10"/>
          <p:cNvPicPr>
            <a:picLocks noChangeAspect="1"/>
          </p:cNvPicPr>
          <p:nvPr/>
        </p:nvPicPr>
        <p:blipFill>
          <a:blip r:embed="rId4"/>
          <a:stretch>
            <a:fillRect/>
          </a:stretch>
        </p:blipFill>
        <p:spPr>
          <a:xfrm>
            <a:off x="2151724" y="2581713"/>
            <a:ext cx="345912" cy="294025"/>
          </a:xfrm>
          <a:prstGeom prst="rect">
            <a:avLst/>
          </a:prstGeom>
        </p:spPr>
      </p:pic>
      <p:pic>
        <p:nvPicPr>
          <p:cNvPr id="12" name="Picture 11"/>
          <p:cNvPicPr>
            <a:picLocks noChangeAspect="1"/>
          </p:cNvPicPr>
          <p:nvPr/>
        </p:nvPicPr>
        <p:blipFill>
          <a:blip r:embed="rId5"/>
          <a:stretch>
            <a:fillRect/>
          </a:stretch>
        </p:blipFill>
        <p:spPr>
          <a:xfrm>
            <a:off x="1800310" y="3748659"/>
            <a:ext cx="645112" cy="227940"/>
          </a:xfrm>
          <a:prstGeom prst="rect">
            <a:avLst/>
          </a:prstGeom>
        </p:spPr>
      </p:pic>
      <p:pic>
        <p:nvPicPr>
          <p:cNvPr id="13" name="Picture 12"/>
          <p:cNvPicPr>
            <a:picLocks noChangeAspect="1"/>
          </p:cNvPicPr>
          <p:nvPr/>
        </p:nvPicPr>
        <p:blipFill>
          <a:blip r:embed="rId5"/>
          <a:stretch>
            <a:fillRect/>
          </a:stretch>
        </p:blipFill>
        <p:spPr>
          <a:xfrm>
            <a:off x="2474234" y="3748659"/>
            <a:ext cx="645112" cy="227940"/>
          </a:xfrm>
          <a:prstGeom prst="rect">
            <a:avLst/>
          </a:prstGeom>
        </p:spPr>
      </p:pic>
      <p:pic>
        <p:nvPicPr>
          <p:cNvPr id="14" name="Picture 13"/>
          <p:cNvPicPr>
            <a:picLocks noChangeAspect="1"/>
          </p:cNvPicPr>
          <p:nvPr/>
        </p:nvPicPr>
        <p:blipFill>
          <a:blip r:embed="rId5"/>
          <a:stretch>
            <a:fillRect/>
          </a:stretch>
        </p:blipFill>
        <p:spPr>
          <a:xfrm>
            <a:off x="3119346" y="3748659"/>
            <a:ext cx="645112" cy="227940"/>
          </a:xfrm>
          <a:prstGeom prst="rect">
            <a:avLst/>
          </a:prstGeom>
        </p:spPr>
      </p:pic>
      <p:pic>
        <p:nvPicPr>
          <p:cNvPr id="15" name="Picture 14"/>
          <p:cNvPicPr>
            <a:picLocks noChangeAspect="1"/>
          </p:cNvPicPr>
          <p:nvPr/>
        </p:nvPicPr>
        <p:blipFill>
          <a:blip r:embed="rId5"/>
          <a:stretch>
            <a:fillRect/>
          </a:stretch>
        </p:blipFill>
        <p:spPr>
          <a:xfrm>
            <a:off x="3764458" y="3748659"/>
            <a:ext cx="645112" cy="227940"/>
          </a:xfrm>
          <a:prstGeom prst="rect">
            <a:avLst/>
          </a:prstGeom>
        </p:spPr>
      </p:pic>
      <p:pic>
        <p:nvPicPr>
          <p:cNvPr id="16" name="Picture 15"/>
          <p:cNvPicPr>
            <a:picLocks noChangeAspect="1"/>
          </p:cNvPicPr>
          <p:nvPr/>
        </p:nvPicPr>
        <p:blipFill>
          <a:blip r:embed="rId6"/>
          <a:stretch>
            <a:fillRect/>
          </a:stretch>
        </p:blipFill>
        <p:spPr>
          <a:xfrm>
            <a:off x="1702361" y="3996137"/>
            <a:ext cx="316522" cy="316522"/>
          </a:xfrm>
          <a:prstGeom prst="rect">
            <a:avLst/>
          </a:prstGeom>
        </p:spPr>
      </p:pic>
      <p:pic>
        <p:nvPicPr>
          <p:cNvPr id="17" name="Picture 16"/>
          <p:cNvPicPr>
            <a:picLocks noChangeAspect="1"/>
          </p:cNvPicPr>
          <p:nvPr/>
        </p:nvPicPr>
        <p:blipFill>
          <a:blip r:embed="rId7"/>
          <a:stretch>
            <a:fillRect/>
          </a:stretch>
        </p:blipFill>
        <p:spPr>
          <a:xfrm>
            <a:off x="1702361" y="4322428"/>
            <a:ext cx="298480" cy="373331"/>
          </a:xfrm>
          <a:prstGeom prst="rect">
            <a:avLst/>
          </a:prstGeom>
        </p:spPr>
      </p:pic>
      <p:pic>
        <p:nvPicPr>
          <p:cNvPr id="18" name="Picture 17"/>
          <p:cNvPicPr>
            <a:picLocks noChangeAspect="1"/>
          </p:cNvPicPr>
          <p:nvPr/>
        </p:nvPicPr>
        <p:blipFill>
          <a:blip r:embed="rId7"/>
          <a:stretch>
            <a:fillRect/>
          </a:stretch>
        </p:blipFill>
        <p:spPr>
          <a:xfrm>
            <a:off x="2056799" y="4322428"/>
            <a:ext cx="298480" cy="373331"/>
          </a:xfrm>
          <a:prstGeom prst="rect">
            <a:avLst/>
          </a:prstGeom>
        </p:spPr>
      </p:pic>
      <p:pic>
        <p:nvPicPr>
          <p:cNvPr id="19" name="Picture 18"/>
          <p:cNvPicPr>
            <a:picLocks noChangeAspect="1"/>
          </p:cNvPicPr>
          <p:nvPr/>
        </p:nvPicPr>
        <p:blipFill>
          <a:blip r:embed="rId8"/>
          <a:stretch>
            <a:fillRect/>
          </a:stretch>
        </p:blipFill>
        <p:spPr>
          <a:xfrm>
            <a:off x="1678176" y="4695759"/>
            <a:ext cx="360247" cy="332728"/>
          </a:xfrm>
          <a:prstGeom prst="rect">
            <a:avLst/>
          </a:prstGeom>
        </p:spPr>
      </p:pic>
      <p:pic>
        <p:nvPicPr>
          <p:cNvPr id="20" name="Picture 19"/>
          <p:cNvPicPr>
            <a:picLocks noChangeAspect="1"/>
          </p:cNvPicPr>
          <p:nvPr/>
        </p:nvPicPr>
        <p:blipFill>
          <a:blip r:embed="rId8"/>
          <a:stretch>
            <a:fillRect/>
          </a:stretch>
        </p:blipFill>
        <p:spPr>
          <a:xfrm>
            <a:off x="2054476" y="4681795"/>
            <a:ext cx="360247" cy="332728"/>
          </a:xfrm>
          <a:prstGeom prst="rect">
            <a:avLst/>
          </a:prstGeom>
        </p:spPr>
      </p:pic>
      <p:pic>
        <p:nvPicPr>
          <p:cNvPr id="21" name="Picture 20"/>
          <p:cNvPicPr>
            <a:picLocks noChangeAspect="1"/>
          </p:cNvPicPr>
          <p:nvPr/>
        </p:nvPicPr>
        <p:blipFill>
          <a:blip r:embed="rId9"/>
          <a:stretch>
            <a:fillRect/>
          </a:stretch>
        </p:blipFill>
        <p:spPr>
          <a:xfrm>
            <a:off x="2493190" y="4890532"/>
            <a:ext cx="448090" cy="448090"/>
          </a:xfrm>
          <a:prstGeom prst="rect">
            <a:avLst/>
          </a:prstGeom>
        </p:spPr>
      </p:pic>
      <p:pic>
        <p:nvPicPr>
          <p:cNvPr id="22" name="Picture 21"/>
          <p:cNvPicPr>
            <a:picLocks noChangeAspect="1"/>
          </p:cNvPicPr>
          <p:nvPr/>
        </p:nvPicPr>
        <p:blipFill>
          <a:blip r:embed="rId3"/>
          <a:stretch>
            <a:fillRect/>
          </a:stretch>
        </p:blipFill>
        <p:spPr>
          <a:xfrm>
            <a:off x="2517613" y="1810836"/>
            <a:ext cx="424251" cy="446835"/>
          </a:xfrm>
          <a:prstGeom prst="rect">
            <a:avLst/>
          </a:prstGeom>
        </p:spPr>
      </p:pic>
      <p:pic>
        <p:nvPicPr>
          <p:cNvPr id="23" name="Picture 22"/>
          <p:cNvPicPr>
            <a:picLocks noChangeAspect="1"/>
          </p:cNvPicPr>
          <p:nvPr/>
        </p:nvPicPr>
        <p:blipFill>
          <a:blip r:embed="rId4"/>
          <a:stretch>
            <a:fillRect/>
          </a:stretch>
        </p:blipFill>
        <p:spPr>
          <a:xfrm>
            <a:off x="2517613" y="2576326"/>
            <a:ext cx="345912" cy="294025"/>
          </a:xfrm>
          <a:prstGeom prst="rect">
            <a:avLst/>
          </a:prstGeom>
        </p:spPr>
      </p:pic>
      <p:pic>
        <p:nvPicPr>
          <p:cNvPr id="24" name="Picture 23"/>
          <p:cNvPicPr>
            <a:picLocks noChangeAspect="1"/>
          </p:cNvPicPr>
          <p:nvPr/>
        </p:nvPicPr>
        <p:blipFill>
          <a:blip r:embed="rId4"/>
          <a:stretch>
            <a:fillRect/>
          </a:stretch>
        </p:blipFill>
        <p:spPr>
          <a:xfrm>
            <a:off x="2901148" y="2581713"/>
            <a:ext cx="345912" cy="294025"/>
          </a:xfrm>
          <a:prstGeom prst="rect">
            <a:avLst/>
          </a:prstGeom>
        </p:spPr>
      </p:pic>
      <p:pic>
        <p:nvPicPr>
          <p:cNvPr id="25" name="Picture 24"/>
          <p:cNvPicPr>
            <a:picLocks noChangeAspect="1"/>
          </p:cNvPicPr>
          <p:nvPr/>
        </p:nvPicPr>
        <p:blipFill>
          <a:blip r:embed="rId7"/>
          <a:stretch>
            <a:fillRect/>
          </a:stretch>
        </p:blipFill>
        <p:spPr>
          <a:xfrm>
            <a:off x="2417942" y="4322428"/>
            <a:ext cx="298480" cy="373331"/>
          </a:xfrm>
          <a:prstGeom prst="rect">
            <a:avLst/>
          </a:prstGeom>
        </p:spPr>
      </p:pic>
      <p:pic>
        <p:nvPicPr>
          <p:cNvPr id="26" name="Picture 25"/>
          <p:cNvPicPr>
            <a:picLocks noChangeAspect="1"/>
          </p:cNvPicPr>
          <p:nvPr/>
        </p:nvPicPr>
        <p:blipFill>
          <a:blip r:embed="rId3"/>
          <a:stretch>
            <a:fillRect/>
          </a:stretch>
        </p:blipFill>
        <p:spPr>
          <a:xfrm>
            <a:off x="2986698" y="1810836"/>
            <a:ext cx="424251" cy="446835"/>
          </a:xfrm>
          <a:prstGeom prst="rect">
            <a:avLst/>
          </a:prstGeom>
        </p:spPr>
      </p:pic>
      <p:sp>
        <p:nvSpPr>
          <p:cNvPr id="2" name="Rectangle 1"/>
          <p:cNvSpPr/>
          <p:nvPr/>
        </p:nvSpPr>
        <p:spPr>
          <a:xfrm>
            <a:off x="966084" y="866736"/>
            <a:ext cx="3657600" cy="4658496"/>
          </a:xfrm>
          <a:prstGeom prst="rect">
            <a:avLst/>
          </a:prstGeom>
          <a:noFill/>
          <a:ln w="635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3"/>
          <a:stretch>
            <a:fillRect/>
          </a:stretch>
        </p:blipFill>
        <p:spPr>
          <a:xfrm>
            <a:off x="3449613" y="1817021"/>
            <a:ext cx="424251" cy="446835"/>
          </a:xfrm>
          <a:prstGeom prst="rect">
            <a:avLst/>
          </a:prstGeom>
        </p:spPr>
      </p:pic>
      <p:grpSp>
        <p:nvGrpSpPr>
          <p:cNvPr id="3" name="Group 51"/>
          <p:cNvGrpSpPr/>
          <p:nvPr/>
        </p:nvGrpSpPr>
        <p:grpSpPr>
          <a:xfrm>
            <a:off x="-50630" y="0"/>
            <a:ext cx="646332" cy="6858000"/>
            <a:chOff x="-50630" y="0"/>
            <a:chExt cx="646332" cy="6858000"/>
          </a:xfrm>
        </p:grpSpPr>
        <p:sp>
          <p:nvSpPr>
            <p:cNvPr id="53" name="Rectangle 52"/>
            <p:cNvSpPr/>
            <p:nvPr/>
          </p:nvSpPr>
          <p:spPr>
            <a:xfrm>
              <a:off x="0" y="0"/>
              <a:ext cx="595702" cy="6858000"/>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54" name="TextBox 53"/>
            <p:cNvSpPr txBox="1"/>
            <p:nvPr/>
          </p:nvSpPr>
          <p:spPr>
            <a:xfrm rot="16200000">
              <a:off x="-2848940" y="3072948"/>
              <a:ext cx="6242951" cy="646331"/>
            </a:xfrm>
            <a:prstGeom prst="rect">
              <a:avLst/>
            </a:prstGeom>
            <a:noFill/>
          </p:spPr>
          <p:txBody>
            <a:bodyPr wrap="square" rtlCol="0">
              <a:spAutoFit/>
            </a:bodyPr>
            <a:lstStyle/>
            <a:p>
              <a:pPr algn="ctr"/>
              <a:r>
                <a:rPr lang="en-US" sz="3600" dirty="0">
                  <a:solidFill>
                    <a:srgbClr val="FFFFFF"/>
                  </a:solidFill>
                </a:rPr>
                <a:t>KBS GK-12 Project</a:t>
              </a:r>
            </a:p>
          </p:txBody>
        </p:sp>
      </p:grpSp>
      <p:pic>
        <p:nvPicPr>
          <p:cNvPr id="56" name="Picture 55"/>
          <p:cNvPicPr>
            <a:picLocks noChangeAspect="1"/>
          </p:cNvPicPr>
          <p:nvPr/>
        </p:nvPicPr>
        <p:blipFill>
          <a:blip r:embed="rId3"/>
          <a:stretch>
            <a:fillRect/>
          </a:stretch>
        </p:blipFill>
        <p:spPr>
          <a:xfrm>
            <a:off x="6985580" y="155972"/>
            <a:ext cx="1769075" cy="1863248"/>
          </a:xfrm>
          <a:prstGeom prst="rect">
            <a:avLst/>
          </a:prstGeom>
        </p:spPr>
      </p:pic>
      <p:pic>
        <p:nvPicPr>
          <p:cNvPr id="57" name="Picture 56"/>
          <p:cNvPicPr>
            <a:picLocks noChangeAspect="1"/>
          </p:cNvPicPr>
          <p:nvPr/>
        </p:nvPicPr>
        <p:blipFill>
          <a:blip r:embed="rId2"/>
          <a:stretch>
            <a:fillRect/>
          </a:stretch>
        </p:blipFill>
        <p:spPr>
          <a:xfrm>
            <a:off x="5282111" y="996888"/>
            <a:ext cx="1642989" cy="1210335"/>
          </a:xfrm>
          <a:prstGeom prst="rect">
            <a:avLst/>
          </a:prstGeom>
        </p:spPr>
      </p:pic>
      <p:pic>
        <p:nvPicPr>
          <p:cNvPr id="58" name="Picture 57"/>
          <p:cNvPicPr>
            <a:picLocks noChangeAspect="1"/>
          </p:cNvPicPr>
          <p:nvPr/>
        </p:nvPicPr>
        <p:blipFill>
          <a:blip r:embed="rId4"/>
          <a:stretch>
            <a:fillRect/>
          </a:stretch>
        </p:blipFill>
        <p:spPr>
          <a:xfrm>
            <a:off x="6579188" y="2207223"/>
            <a:ext cx="1570652" cy="1142273"/>
          </a:xfrm>
          <a:prstGeom prst="rect">
            <a:avLst/>
          </a:prstGeom>
        </p:spPr>
      </p:pic>
      <p:sp>
        <p:nvSpPr>
          <p:cNvPr id="59" name="Content Placeholder 2"/>
          <p:cNvSpPr txBox="1">
            <a:spLocks/>
          </p:cNvSpPr>
          <p:nvPr/>
        </p:nvSpPr>
        <p:spPr>
          <a:xfrm>
            <a:off x="4974579" y="3748660"/>
            <a:ext cx="3840557" cy="2347340"/>
          </a:xfrm>
          <a:prstGeom prst="rect">
            <a:avLst/>
          </a:prstGeom>
        </p:spPr>
        <p:txBody>
          <a:bodyPr vert="horz">
            <a:normAutofit lnSpcReduction="10000"/>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1" i="0" u="none" strike="noStrike" kern="1200" cap="none" spc="0" normalizeH="0" baseline="0" noProof="0" dirty="0" smtClean="0">
                <a:ln>
                  <a:noFill/>
                </a:ln>
                <a:solidFill>
                  <a:schemeClr val="tx1"/>
                </a:solidFill>
                <a:effectLst/>
                <a:uLnTx/>
                <a:uFillTx/>
                <a:latin typeface="+mn-lt"/>
                <a:ea typeface="+mn-ea"/>
                <a:cs typeface="Arial"/>
              </a:rPr>
              <a:t>All species can grow, produce seeds, and disperse</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lang="en-US" sz="2900" b="1" noProof="0" dirty="0" smtClean="0">
                <a:cs typeface="Arial"/>
              </a:rPr>
              <a:t>Abilities </a:t>
            </a:r>
            <a:r>
              <a:rPr lang="en-US" sz="2900" b="1" dirty="0" smtClean="0">
                <a:cs typeface="Arial"/>
              </a:rPr>
              <a:t>differ between species</a:t>
            </a:r>
            <a:endParaRPr kumimoji="0" lang="en-US" sz="2900" b="1" i="0" u="none" strike="noStrike" kern="1200" cap="none" spc="0" normalizeH="0" baseline="0" noProof="0" dirty="0" smtClean="0">
              <a:ln>
                <a:noFill/>
              </a:ln>
              <a:solidFill>
                <a:schemeClr val="tx1"/>
              </a:solidFill>
              <a:effectLst/>
              <a:uLnTx/>
              <a:uFillTx/>
              <a:latin typeface="+mn-lt"/>
              <a:ea typeface="+mn-ea"/>
              <a:cs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976224" y="866736"/>
            <a:ext cx="3657600" cy="492443"/>
          </a:xfrm>
          <a:prstGeom prst="rect">
            <a:avLst/>
          </a:prstGeom>
          <a:solidFill>
            <a:schemeClr val="accent2">
              <a:lumMod val="60000"/>
              <a:lumOff val="40000"/>
            </a:schemeClr>
          </a:solidFill>
        </p:spPr>
        <p:txBody>
          <a:bodyPr wrap="square" rtlCol="0">
            <a:spAutoFit/>
          </a:bodyPr>
          <a:lstStyle/>
          <a:p>
            <a:pPr algn="ctr"/>
            <a:r>
              <a:rPr lang="en-US" sz="2600" dirty="0" smtClean="0">
                <a:latin typeface="Perpetua Titling MT"/>
                <a:cs typeface="Perpetua Titling MT"/>
              </a:rPr>
              <a:t>Purple Loosestrife</a:t>
            </a:r>
            <a:endParaRPr lang="en-US" sz="2600" dirty="0">
              <a:latin typeface="Perpetua Titling MT"/>
              <a:cs typeface="Perpetua Titling MT"/>
            </a:endParaRPr>
          </a:p>
        </p:txBody>
      </p:sp>
      <p:sp>
        <p:nvSpPr>
          <p:cNvPr id="5" name="TextBox 4"/>
          <p:cNvSpPr txBox="1"/>
          <p:nvPr/>
        </p:nvSpPr>
        <p:spPr>
          <a:xfrm>
            <a:off x="976224" y="1389956"/>
            <a:ext cx="3657600" cy="4001095"/>
          </a:xfrm>
          <a:prstGeom prst="rect">
            <a:avLst/>
          </a:prstGeom>
          <a:noFill/>
        </p:spPr>
        <p:txBody>
          <a:bodyPr wrap="square" rtlCol="0">
            <a:spAutoFit/>
          </a:bodyPr>
          <a:lstStyle/>
          <a:p>
            <a:r>
              <a:rPr lang="en-US" sz="2800" dirty="0" smtClean="0">
                <a:latin typeface="Arial Black"/>
                <a:cs typeface="Arial Black"/>
              </a:rPr>
              <a:t>Move forward:</a:t>
            </a:r>
          </a:p>
          <a:p>
            <a:endParaRPr lang="en-US" sz="1000" dirty="0" smtClean="0">
              <a:latin typeface="Arial Black"/>
              <a:cs typeface="Arial Black"/>
            </a:endParaRPr>
          </a:p>
          <a:p>
            <a:r>
              <a:rPr lang="en-US" sz="1000" dirty="0" smtClean="0">
                <a:latin typeface="Arial Black"/>
                <a:cs typeface="Arial Black"/>
              </a:rPr>
              <a:t>Growth:</a:t>
            </a:r>
          </a:p>
          <a:p>
            <a:endParaRPr lang="en-US" sz="1000" dirty="0" smtClean="0">
              <a:latin typeface="Arial Black"/>
              <a:cs typeface="Arial Black"/>
            </a:endParaRPr>
          </a:p>
          <a:p>
            <a:r>
              <a:rPr lang="en-US" sz="1000" dirty="0" smtClean="0">
                <a:latin typeface="Arial Black"/>
                <a:cs typeface="Arial Black"/>
              </a:rPr>
              <a:t>Seeds:</a:t>
            </a:r>
          </a:p>
          <a:p>
            <a:endParaRPr lang="en-US" sz="1000" dirty="0" smtClean="0">
              <a:latin typeface="Arial Black"/>
              <a:cs typeface="Arial Black"/>
            </a:endParaRPr>
          </a:p>
          <a:p>
            <a:r>
              <a:rPr lang="en-US" sz="1000" dirty="0" smtClean="0">
                <a:latin typeface="Arial Black"/>
                <a:cs typeface="Arial Black"/>
              </a:rPr>
              <a:t>Disperse:</a:t>
            </a:r>
          </a:p>
          <a:p>
            <a:endParaRPr lang="en-US" sz="2800" dirty="0" smtClean="0">
              <a:latin typeface="Arial Black"/>
              <a:cs typeface="Arial Black"/>
            </a:endParaRPr>
          </a:p>
          <a:p>
            <a:r>
              <a:rPr lang="en-US" sz="2800" dirty="0" smtClean="0">
                <a:latin typeface="Arial Black"/>
                <a:cs typeface="Arial Black"/>
              </a:rPr>
              <a:t>Move backward:</a:t>
            </a:r>
          </a:p>
          <a:p>
            <a:endParaRPr lang="en-US" sz="1000" dirty="0" smtClean="0">
              <a:latin typeface="Arial Black"/>
              <a:cs typeface="Arial Black"/>
            </a:endParaRPr>
          </a:p>
          <a:p>
            <a:r>
              <a:rPr lang="en-US" sz="1000" dirty="0" smtClean="0">
                <a:latin typeface="Arial Black"/>
                <a:cs typeface="Arial Black"/>
              </a:rPr>
              <a:t>Herbivory:</a:t>
            </a:r>
          </a:p>
          <a:p>
            <a:endParaRPr lang="en-US" sz="1000" dirty="0" smtClean="0">
              <a:latin typeface="Arial Black"/>
              <a:cs typeface="Arial Black"/>
            </a:endParaRPr>
          </a:p>
          <a:p>
            <a:r>
              <a:rPr lang="en-US" sz="1000" dirty="0" smtClean="0">
                <a:latin typeface="Arial Black"/>
                <a:cs typeface="Arial Black"/>
              </a:rPr>
              <a:t>Disease:</a:t>
            </a:r>
          </a:p>
          <a:p>
            <a:endParaRPr lang="en-US" sz="1000" dirty="0" smtClean="0">
              <a:latin typeface="Arial Black"/>
              <a:cs typeface="Arial Black"/>
            </a:endParaRPr>
          </a:p>
          <a:p>
            <a:r>
              <a:rPr lang="en-US" sz="1000" dirty="0" smtClean="0">
                <a:latin typeface="Arial Black"/>
                <a:cs typeface="Arial Black"/>
              </a:rPr>
              <a:t>Fire:</a:t>
            </a:r>
          </a:p>
          <a:p>
            <a:endParaRPr lang="en-US" sz="1000" dirty="0" smtClean="0">
              <a:latin typeface="Arial Black"/>
              <a:cs typeface="Arial Black"/>
            </a:endParaRPr>
          </a:p>
          <a:p>
            <a:r>
              <a:rPr lang="en-US" sz="1000" dirty="0" smtClean="0">
                <a:latin typeface="Arial Black"/>
                <a:cs typeface="Arial Black"/>
              </a:rPr>
              <a:t>Drought:</a:t>
            </a:r>
          </a:p>
          <a:p>
            <a:endParaRPr lang="en-US" sz="1000" dirty="0" smtClean="0">
              <a:latin typeface="Arial Black"/>
              <a:cs typeface="Arial Black"/>
            </a:endParaRPr>
          </a:p>
          <a:p>
            <a:r>
              <a:rPr lang="en-US" sz="1000" dirty="0" smtClean="0">
                <a:latin typeface="Arial Black"/>
                <a:cs typeface="Arial Black"/>
              </a:rPr>
              <a:t>Human disturbance:</a:t>
            </a:r>
          </a:p>
          <a:p>
            <a:endParaRPr lang="en-US" sz="1000" dirty="0" smtClean="0">
              <a:latin typeface="Arial Black"/>
              <a:cs typeface="Arial Black"/>
            </a:endParaRPr>
          </a:p>
        </p:txBody>
      </p:sp>
      <p:pic>
        <p:nvPicPr>
          <p:cNvPr id="6" name="Picture 5"/>
          <p:cNvPicPr>
            <a:picLocks noChangeAspect="1"/>
          </p:cNvPicPr>
          <p:nvPr/>
        </p:nvPicPr>
        <p:blipFill>
          <a:blip r:embed="rId2"/>
          <a:stretch>
            <a:fillRect/>
          </a:stretch>
        </p:blipFill>
        <p:spPr>
          <a:xfrm>
            <a:off x="1639364" y="2257671"/>
            <a:ext cx="379519" cy="279579"/>
          </a:xfrm>
          <a:prstGeom prst="rect">
            <a:avLst/>
          </a:prstGeom>
        </p:spPr>
      </p:pic>
      <p:pic>
        <p:nvPicPr>
          <p:cNvPr id="7" name="Picture 6"/>
          <p:cNvPicPr>
            <a:picLocks noChangeAspect="1"/>
          </p:cNvPicPr>
          <p:nvPr/>
        </p:nvPicPr>
        <p:blipFill>
          <a:blip r:embed="rId2"/>
          <a:stretch>
            <a:fillRect/>
          </a:stretch>
        </p:blipFill>
        <p:spPr>
          <a:xfrm>
            <a:off x="2056799" y="2257671"/>
            <a:ext cx="379519" cy="279579"/>
          </a:xfrm>
          <a:prstGeom prst="rect">
            <a:avLst/>
          </a:prstGeom>
        </p:spPr>
      </p:pic>
      <p:pic>
        <p:nvPicPr>
          <p:cNvPr id="8" name="Picture 7"/>
          <p:cNvPicPr>
            <a:picLocks noChangeAspect="1"/>
          </p:cNvPicPr>
          <p:nvPr/>
        </p:nvPicPr>
        <p:blipFill>
          <a:blip r:embed="rId3"/>
          <a:stretch>
            <a:fillRect/>
          </a:stretch>
        </p:blipFill>
        <p:spPr>
          <a:xfrm>
            <a:off x="1639364" y="1810836"/>
            <a:ext cx="424251" cy="446835"/>
          </a:xfrm>
          <a:prstGeom prst="rect">
            <a:avLst/>
          </a:prstGeom>
        </p:spPr>
      </p:pic>
      <p:pic>
        <p:nvPicPr>
          <p:cNvPr id="9" name="Picture 8"/>
          <p:cNvPicPr>
            <a:picLocks noChangeAspect="1"/>
          </p:cNvPicPr>
          <p:nvPr/>
        </p:nvPicPr>
        <p:blipFill>
          <a:blip r:embed="rId3"/>
          <a:stretch>
            <a:fillRect/>
          </a:stretch>
        </p:blipFill>
        <p:spPr>
          <a:xfrm>
            <a:off x="2063615" y="1810836"/>
            <a:ext cx="424251" cy="446835"/>
          </a:xfrm>
          <a:prstGeom prst="rect">
            <a:avLst/>
          </a:prstGeom>
        </p:spPr>
      </p:pic>
      <p:pic>
        <p:nvPicPr>
          <p:cNvPr id="10" name="Picture 9"/>
          <p:cNvPicPr>
            <a:picLocks noChangeAspect="1"/>
          </p:cNvPicPr>
          <p:nvPr/>
        </p:nvPicPr>
        <p:blipFill>
          <a:blip r:embed="rId4"/>
          <a:stretch>
            <a:fillRect/>
          </a:stretch>
        </p:blipFill>
        <p:spPr>
          <a:xfrm>
            <a:off x="1776954" y="2576326"/>
            <a:ext cx="345912" cy="294025"/>
          </a:xfrm>
          <a:prstGeom prst="rect">
            <a:avLst/>
          </a:prstGeom>
        </p:spPr>
      </p:pic>
      <p:pic>
        <p:nvPicPr>
          <p:cNvPr id="11" name="Picture 10"/>
          <p:cNvPicPr>
            <a:picLocks noChangeAspect="1"/>
          </p:cNvPicPr>
          <p:nvPr/>
        </p:nvPicPr>
        <p:blipFill>
          <a:blip r:embed="rId4"/>
          <a:stretch>
            <a:fillRect/>
          </a:stretch>
        </p:blipFill>
        <p:spPr>
          <a:xfrm>
            <a:off x="2151724" y="2581713"/>
            <a:ext cx="345912" cy="294025"/>
          </a:xfrm>
          <a:prstGeom prst="rect">
            <a:avLst/>
          </a:prstGeom>
        </p:spPr>
      </p:pic>
      <p:pic>
        <p:nvPicPr>
          <p:cNvPr id="12" name="Picture 11"/>
          <p:cNvPicPr>
            <a:picLocks noChangeAspect="1"/>
          </p:cNvPicPr>
          <p:nvPr/>
        </p:nvPicPr>
        <p:blipFill>
          <a:blip r:embed="rId5"/>
          <a:stretch>
            <a:fillRect/>
          </a:stretch>
        </p:blipFill>
        <p:spPr>
          <a:xfrm>
            <a:off x="1800310" y="3748659"/>
            <a:ext cx="645112" cy="227940"/>
          </a:xfrm>
          <a:prstGeom prst="rect">
            <a:avLst/>
          </a:prstGeom>
        </p:spPr>
      </p:pic>
      <p:pic>
        <p:nvPicPr>
          <p:cNvPr id="13" name="Picture 12"/>
          <p:cNvPicPr>
            <a:picLocks noChangeAspect="1"/>
          </p:cNvPicPr>
          <p:nvPr/>
        </p:nvPicPr>
        <p:blipFill>
          <a:blip r:embed="rId5"/>
          <a:stretch>
            <a:fillRect/>
          </a:stretch>
        </p:blipFill>
        <p:spPr>
          <a:xfrm>
            <a:off x="2474234" y="3748659"/>
            <a:ext cx="645112" cy="227940"/>
          </a:xfrm>
          <a:prstGeom prst="rect">
            <a:avLst/>
          </a:prstGeom>
        </p:spPr>
      </p:pic>
      <p:pic>
        <p:nvPicPr>
          <p:cNvPr id="14" name="Picture 13"/>
          <p:cNvPicPr>
            <a:picLocks noChangeAspect="1"/>
          </p:cNvPicPr>
          <p:nvPr/>
        </p:nvPicPr>
        <p:blipFill>
          <a:blip r:embed="rId5"/>
          <a:stretch>
            <a:fillRect/>
          </a:stretch>
        </p:blipFill>
        <p:spPr>
          <a:xfrm>
            <a:off x="3119346" y="3748659"/>
            <a:ext cx="645112" cy="227940"/>
          </a:xfrm>
          <a:prstGeom prst="rect">
            <a:avLst/>
          </a:prstGeom>
        </p:spPr>
      </p:pic>
      <p:pic>
        <p:nvPicPr>
          <p:cNvPr id="15" name="Picture 14"/>
          <p:cNvPicPr>
            <a:picLocks noChangeAspect="1"/>
          </p:cNvPicPr>
          <p:nvPr/>
        </p:nvPicPr>
        <p:blipFill>
          <a:blip r:embed="rId5"/>
          <a:stretch>
            <a:fillRect/>
          </a:stretch>
        </p:blipFill>
        <p:spPr>
          <a:xfrm>
            <a:off x="3764458" y="3748659"/>
            <a:ext cx="645112" cy="227940"/>
          </a:xfrm>
          <a:prstGeom prst="rect">
            <a:avLst/>
          </a:prstGeom>
        </p:spPr>
      </p:pic>
      <p:pic>
        <p:nvPicPr>
          <p:cNvPr id="16" name="Picture 15"/>
          <p:cNvPicPr>
            <a:picLocks noChangeAspect="1"/>
          </p:cNvPicPr>
          <p:nvPr/>
        </p:nvPicPr>
        <p:blipFill>
          <a:blip r:embed="rId6"/>
          <a:stretch>
            <a:fillRect/>
          </a:stretch>
        </p:blipFill>
        <p:spPr>
          <a:xfrm>
            <a:off x="1702361" y="3996137"/>
            <a:ext cx="316522" cy="316522"/>
          </a:xfrm>
          <a:prstGeom prst="rect">
            <a:avLst/>
          </a:prstGeom>
        </p:spPr>
      </p:pic>
      <p:pic>
        <p:nvPicPr>
          <p:cNvPr id="17" name="Picture 16"/>
          <p:cNvPicPr>
            <a:picLocks noChangeAspect="1"/>
          </p:cNvPicPr>
          <p:nvPr/>
        </p:nvPicPr>
        <p:blipFill>
          <a:blip r:embed="rId7"/>
          <a:stretch>
            <a:fillRect/>
          </a:stretch>
        </p:blipFill>
        <p:spPr>
          <a:xfrm>
            <a:off x="1702361" y="4322428"/>
            <a:ext cx="298480" cy="373331"/>
          </a:xfrm>
          <a:prstGeom prst="rect">
            <a:avLst/>
          </a:prstGeom>
        </p:spPr>
      </p:pic>
      <p:pic>
        <p:nvPicPr>
          <p:cNvPr id="18" name="Picture 17"/>
          <p:cNvPicPr>
            <a:picLocks noChangeAspect="1"/>
          </p:cNvPicPr>
          <p:nvPr/>
        </p:nvPicPr>
        <p:blipFill>
          <a:blip r:embed="rId7"/>
          <a:stretch>
            <a:fillRect/>
          </a:stretch>
        </p:blipFill>
        <p:spPr>
          <a:xfrm>
            <a:off x="2056799" y="4322428"/>
            <a:ext cx="298480" cy="373331"/>
          </a:xfrm>
          <a:prstGeom prst="rect">
            <a:avLst/>
          </a:prstGeom>
        </p:spPr>
      </p:pic>
      <p:pic>
        <p:nvPicPr>
          <p:cNvPr id="19" name="Picture 18"/>
          <p:cNvPicPr>
            <a:picLocks noChangeAspect="1"/>
          </p:cNvPicPr>
          <p:nvPr/>
        </p:nvPicPr>
        <p:blipFill>
          <a:blip r:embed="rId8"/>
          <a:stretch>
            <a:fillRect/>
          </a:stretch>
        </p:blipFill>
        <p:spPr>
          <a:xfrm>
            <a:off x="1678176" y="4695759"/>
            <a:ext cx="360247" cy="332728"/>
          </a:xfrm>
          <a:prstGeom prst="rect">
            <a:avLst/>
          </a:prstGeom>
        </p:spPr>
      </p:pic>
      <p:pic>
        <p:nvPicPr>
          <p:cNvPr id="20" name="Picture 19"/>
          <p:cNvPicPr>
            <a:picLocks noChangeAspect="1"/>
          </p:cNvPicPr>
          <p:nvPr/>
        </p:nvPicPr>
        <p:blipFill>
          <a:blip r:embed="rId8"/>
          <a:stretch>
            <a:fillRect/>
          </a:stretch>
        </p:blipFill>
        <p:spPr>
          <a:xfrm>
            <a:off x="2054476" y="4681795"/>
            <a:ext cx="360247" cy="332728"/>
          </a:xfrm>
          <a:prstGeom prst="rect">
            <a:avLst/>
          </a:prstGeom>
        </p:spPr>
      </p:pic>
      <p:pic>
        <p:nvPicPr>
          <p:cNvPr id="21" name="Picture 20"/>
          <p:cNvPicPr>
            <a:picLocks noChangeAspect="1"/>
          </p:cNvPicPr>
          <p:nvPr/>
        </p:nvPicPr>
        <p:blipFill>
          <a:blip r:embed="rId9"/>
          <a:stretch>
            <a:fillRect/>
          </a:stretch>
        </p:blipFill>
        <p:spPr>
          <a:xfrm>
            <a:off x="2493190" y="4890532"/>
            <a:ext cx="448090" cy="448090"/>
          </a:xfrm>
          <a:prstGeom prst="rect">
            <a:avLst/>
          </a:prstGeom>
        </p:spPr>
      </p:pic>
      <p:pic>
        <p:nvPicPr>
          <p:cNvPr id="22" name="Picture 21"/>
          <p:cNvPicPr>
            <a:picLocks noChangeAspect="1"/>
          </p:cNvPicPr>
          <p:nvPr/>
        </p:nvPicPr>
        <p:blipFill>
          <a:blip r:embed="rId3"/>
          <a:stretch>
            <a:fillRect/>
          </a:stretch>
        </p:blipFill>
        <p:spPr>
          <a:xfrm>
            <a:off x="2517613" y="1810836"/>
            <a:ext cx="424251" cy="446835"/>
          </a:xfrm>
          <a:prstGeom prst="rect">
            <a:avLst/>
          </a:prstGeom>
        </p:spPr>
      </p:pic>
      <p:pic>
        <p:nvPicPr>
          <p:cNvPr id="23" name="Picture 22"/>
          <p:cNvPicPr>
            <a:picLocks noChangeAspect="1"/>
          </p:cNvPicPr>
          <p:nvPr/>
        </p:nvPicPr>
        <p:blipFill>
          <a:blip r:embed="rId4"/>
          <a:stretch>
            <a:fillRect/>
          </a:stretch>
        </p:blipFill>
        <p:spPr>
          <a:xfrm>
            <a:off x="2517613" y="2576326"/>
            <a:ext cx="345912" cy="294025"/>
          </a:xfrm>
          <a:prstGeom prst="rect">
            <a:avLst/>
          </a:prstGeom>
        </p:spPr>
      </p:pic>
      <p:pic>
        <p:nvPicPr>
          <p:cNvPr id="24" name="Picture 23"/>
          <p:cNvPicPr>
            <a:picLocks noChangeAspect="1"/>
          </p:cNvPicPr>
          <p:nvPr/>
        </p:nvPicPr>
        <p:blipFill>
          <a:blip r:embed="rId4"/>
          <a:stretch>
            <a:fillRect/>
          </a:stretch>
        </p:blipFill>
        <p:spPr>
          <a:xfrm>
            <a:off x="2901148" y="2581713"/>
            <a:ext cx="345912" cy="294025"/>
          </a:xfrm>
          <a:prstGeom prst="rect">
            <a:avLst/>
          </a:prstGeom>
        </p:spPr>
      </p:pic>
      <p:pic>
        <p:nvPicPr>
          <p:cNvPr id="25" name="Picture 24"/>
          <p:cNvPicPr>
            <a:picLocks noChangeAspect="1"/>
          </p:cNvPicPr>
          <p:nvPr/>
        </p:nvPicPr>
        <p:blipFill>
          <a:blip r:embed="rId7"/>
          <a:stretch>
            <a:fillRect/>
          </a:stretch>
        </p:blipFill>
        <p:spPr>
          <a:xfrm>
            <a:off x="2417942" y="4322428"/>
            <a:ext cx="298480" cy="373331"/>
          </a:xfrm>
          <a:prstGeom prst="rect">
            <a:avLst/>
          </a:prstGeom>
        </p:spPr>
      </p:pic>
      <p:pic>
        <p:nvPicPr>
          <p:cNvPr id="26" name="Picture 25"/>
          <p:cNvPicPr>
            <a:picLocks noChangeAspect="1"/>
          </p:cNvPicPr>
          <p:nvPr/>
        </p:nvPicPr>
        <p:blipFill>
          <a:blip r:embed="rId3"/>
          <a:stretch>
            <a:fillRect/>
          </a:stretch>
        </p:blipFill>
        <p:spPr>
          <a:xfrm>
            <a:off x="2986698" y="1810836"/>
            <a:ext cx="424251" cy="446835"/>
          </a:xfrm>
          <a:prstGeom prst="rect">
            <a:avLst/>
          </a:prstGeom>
        </p:spPr>
      </p:pic>
      <p:sp>
        <p:nvSpPr>
          <p:cNvPr id="2" name="Rectangle 1"/>
          <p:cNvSpPr/>
          <p:nvPr/>
        </p:nvSpPr>
        <p:spPr>
          <a:xfrm>
            <a:off x="966084" y="866736"/>
            <a:ext cx="3657600" cy="4658496"/>
          </a:xfrm>
          <a:prstGeom prst="rect">
            <a:avLst/>
          </a:prstGeom>
          <a:noFill/>
          <a:ln w="635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3"/>
          <a:stretch>
            <a:fillRect/>
          </a:stretch>
        </p:blipFill>
        <p:spPr>
          <a:xfrm>
            <a:off x="3449613" y="1817021"/>
            <a:ext cx="424251" cy="446835"/>
          </a:xfrm>
          <a:prstGeom prst="rect">
            <a:avLst/>
          </a:prstGeom>
        </p:spPr>
      </p:pic>
      <p:grpSp>
        <p:nvGrpSpPr>
          <p:cNvPr id="3" name="Group 51"/>
          <p:cNvGrpSpPr/>
          <p:nvPr/>
        </p:nvGrpSpPr>
        <p:grpSpPr>
          <a:xfrm>
            <a:off x="-50630" y="0"/>
            <a:ext cx="646332" cy="6858000"/>
            <a:chOff x="-50630" y="0"/>
            <a:chExt cx="646332" cy="6858000"/>
          </a:xfrm>
        </p:grpSpPr>
        <p:sp>
          <p:nvSpPr>
            <p:cNvPr id="53" name="Rectangle 52"/>
            <p:cNvSpPr/>
            <p:nvPr/>
          </p:nvSpPr>
          <p:spPr>
            <a:xfrm>
              <a:off x="0" y="0"/>
              <a:ext cx="595702" cy="6858000"/>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54" name="TextBox 53"/>
            <p:cNvSpPr txBox="1"/>
            <p:nvPr/>
          </p:nvSpPr>
          <p:spPr>
            <a:xfrm rot="16200000">
              <a:off x="-2848940" y="3072948"/>
              <a:ext cx="6242951" cy="646331"/>
            </a:xfrm>
            <a:prstGeom prst="rect">
              <a:avLst/>
            </a:prstGeom>
            <a:noFill/>
          </p:spPr>
          <p:txBody>
            <a:bodyPr wrap="square" rtlCol="0">
              <a:spAutoFit/>
            </a:bodyPr>
            <a:lstStyle/>
            <a:p>
              <a:pPr algn="ctr"/>
              <a:r>
                <a:rPr lang="en-US" sz="3600" dirty="0">
                  <a:solidFill>
                    <a:srgbClr val="FFFFFF"/>
                  </a:solidFill>
                </a:rPr>
                <a:t>KBS GK-12 Project</a:t>
              </a:r>
            </a:p>
          </p:txBody>
        </p:sp>
      </p:grpSp>
      <p:sp>
        <p:nvSpPr>
          <p:cNvPr id="59" name="Content Placeholder 2"/>
          <p:cNvSpPr txBox="1">
            <a:spLocks/>
          </p:cNvSpPr>
          <p:nvPr/>
        </p:nvSpPr>
        <p:spPr>
          <a:xfrm>
            <a:off x="4974579" y="3341125"/>
            <a:ext cx="3840557" cy="3176463"/>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1" i="0" u="none" strike="noStrike" kern="1200" cap="none" spc="0" normalizeH="0" baseline="0" noProof="0" dirty="0" smtClean="0">
                <a:ln>
                  <a:noFill/>
                </a:ln>
                <a:solidFill>
                  <a:schemeClr val="tx1"/>
                </a:solidFill>
                <a:effectLst/>
                <a:uLnTx/>
                <a:uFillTx/>
                <a:latin typeface="+mn-lt"/>
                <a:ea typeface="+mn-ea"/>
                <a:cs typeface="Arial"/>
              </a:rPr>
              <a:t>Some actions </a:t>
            </a:r>
            <a:r>
              <a:rPr lang="en-US" sz="2900" b="1" noProof="0" dirty="0" smtClean="0">
                <a:cs typeface="Arial"/>
              </a:rPr>
              <a:t>harm native species more than invasive species</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1" i="0" u="none" strike="noStrike" kern="1200" cap="none" spc="0" normalizeH="0" baseline="0" dirty="0" smtClean="0">
                <a:ln>
                  <a:noFill/>
                </a:ln>
                <a:solidFill>
                  <a:schemeClr val="tx1"/>
                </a:solidFill>
                <a:effectLst/>
                <a:uLnTx/>
                <a:uFillTx/>
                <a:latin typeface="+mn-lt"/>
                <a:ea typeface="+mn-ea"/>
                <a:cs typeface="Arial"/>
              </a:rPr>
              <a:t>These actions facilitate invasion</a:t>
            </a:r>
            <a:endParaRPr kumimoji="0" lang="en-US" sz="2900" b="1" i="0" u="none" strike="noStrike" kern="1200" cap="none" spc="0" normalizeH="0" baseline="0" noProof="0" dirty="0" smtClean="0">
              <a:ln>
                <a:noFill/>
              </a:ln>
              <a:solidFill>
                <a:schemeClr val="tx1"/>
              </a:solidFill>
              <a:effectLst/>
              <a:uLnTx/>
              <a:uFillTx/>
              <a:latin typeface="+mn-lt"/>
              <a:ea typeface="+mn-ea"/>
              <a:cs typeface="Arial"/>
            </a:endParaRPr>
          </a:p>
        </p:txBody>
      </p:sp>
      <p:pic>
        <p:nvPicPr>
          <p:cNvPr id="34" name="Picture 33"/>
          <p:cNvPicPr>
            <a:picLocks noChangeAspect="1"/>
          </p:cNvPicPr>
          <p:nvPr/>
        </p:nvPicPr>
        <p:blipFill>
          <a:blip r:embed="rId5"/>
          <a:stretch>
            <a:fillRect/>
          </a:stretch>
        </p:blipFill>
        <p:spPr>
          <a:xfrm>
            <a:off x="5437060" y="411103"/>
            <a:ext cx="2971024" cy="1049764"/>
          </a:xfrm>
          <a:prstGeom prst="rect">
            <a:avLst/>
          </a:prstGeom>
        </p:spPr>
      </p:pic>
      <p:pic>
        <p:nvPicPr>
          <p:cNvPr id="35" name="Picture 34"/>
          <p:cNvPicPr>
            <a:picLocks noChangeAspect="1"/>
          </p:cNvPicPr>
          <p:nvPr/>
        </p:nvPicPr>
        <p:blipFill>
          <a:blip r:embed="rId6"/>
          <a:stretch>
            <a:fillRect/>
          </a:stretch>
        </p:blipFill>
        <p:spPr>
          <a:xfrm>
            <a:off x="7061179" y="1592976"/>
            <a:ext cx="1346904" cy="1346904"/>
          </a:xfrm>
          <a:prstGeom prst="rect">
            <a:avLst/>
          </a:prstGeom>
        </p:spPr>
      </p:pic>
      <p:pic>
        <p:nvPicPr>
          <p:cNvPr id="36" name="Picture 35"/>
          <p:cNvPicPr>
            <a:picLocks noChangeAspect="1"/>
          </p:cNvPicPr>
          <p:nvPr/>
        </p:nvPicPr>
        <p:blipFill>
          <a:blip r:embed="rId9"/>
          <a:stretch>
            <a:fillRect/>
          </a:stretch>
        </p:blipFill>
        <p:spPr>
          <a:xfrm>
            <a:off x="5437059" y="1592976"/>
            <a:ext cx="1488040" cy="148804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976224" y="866736"/>
            <a:ext cx="3657600" cy="492443"/>
          </a:xfrm>
          <a:prstGeom prst="rect">
            <a:avLst/>
          </a:prstGeom>
          <a:solidFill>
            <a:schemeClr val="accent2">
              <a:lumMod val="60000"/>
              <a:lumOff val="40000"/>
            </a:schemeClr>
          </a:solidFill>
        </p:spPr>
        <p:txBody>
          <a:bodyPr wrap="square" rtlCol="0">
            <a:spAutoFit/>
          </a:bodyPr>
          <a:lstStyle/>
          <a:p>
            <a:pPr algn="ctr"/>
            <a:r>
              <a:rPr lang="en-US" sz="2600" dirty="0" smtClean="0">
                <a:latin typeface="Perpetua Titling MT"/>
                <a:cs typeface="Perpetua Titling MT"/>
              </a:rPr>
              <a:t>Purple Loosestrife</a:t>
            </a:r>
            <a:endParaRPr lang="en-US" sz="2600" dirty="0">
              <a:latin typeface="Perpetua Titling MT"/>
              <a:cs typeface="Perpetua Titling MT"/>
            </a:endParaRPr>
          </a:p>
        </p:txBody>
      </p:sp>
      <p:sp>
        <p:nvSpPr>
          <p:cNvPr id="5" name="TextBox 4"/>
          <p:cNvSpPr txBox="1"/>
          <p:nvPr/>
        </p:nvSpPr>
        <p:spPr>
          <a:xfrm>
            <a:off x="976224" y="1389956"/>
            <a:ext cx="3657600" cy="4001095"/>
          </a:xfrm>
          <a:prstGeom prst="rect">
            <a:avLst/>
          </a:prstGeom>
          <a:noFill/>
        </p:spPr>
        <p:txBody>
          <a:bodyPr wrap="square" rtlCol="0">
            <a:spAutoFit/>
          </a:bodyPr>
          <a:lstStyle/>
          <a:p>
            <a:r>
              <a:rPr lang="en-US" sz="2800" dirty="0" smtClean="0">
                <a:latin typeface="Arial Black"/>
                <a:cs typeface="Arial Black"/>
              </a:rPr>
              <a:t>Move forward:</a:t>
            </a:r>
          </a:p>
          <a:p>
            <a:endParaRPr lang="en-US" sz="1000" dirty="0" smtClean="0">
              <a:latin typeface="Arial Black"/>
              <a:cs typeface="Arial Black"/>
            </a:endParaRPr>
          </a:p>
          <a:p>
            <a:r>
              <a:rPr lang="en-US" sz="1000" dirty="0" smtClean="0">
                <a:latin typeface="Arial Black"/>
                <a:cs typeface="Arial Black"/>
              </a:rPr>
              <a:t>Growth:</a:t>
            </a:r>
          </a:p>
          <a:p>
            <a:endParaRPr lang="en-US" sz="1000" dirty="0" smtClean="0">
              <a:latin typeface="Arial Black"/>
              <a:cs typeface="Arial Black"/>
            </a:endParaRPr>
          </a:p>
          <a:p>
            <a:r>
              <a:rPr lang="en-US" sz="1000" dirty="0" smtClean="0">
                <a:latin typeface="Arial Black"/>
                <a:cs typeface="Arial Black"/>
              </a:rPr>
              <a:t>Seeds:</a:t>
            </a:r>
          </a:p>
          <a:p>
            <a:endParaRPr lang="en-US" sz="1000" dirty="0" smtClean="0">
              <a:latin typeface="Arial Black"/>
              <a:cs typeface="Arial Black"/>
            </a:endParaRPr>
          </a:p>
          <a:p>
            <a:r>
              <a:rPr lang="en-US" sz="1000" dirty="0" smtClean="0">
                <a:latin typeface="Arial Black"/>
                <a:cs typeface="Arial Black"/>
              </a:rPr>
              <a:t>Disperse:</a:t>
            </a:r>
          </a:p>
          <a:p>
            <a:endParaRPr lang="en-US" sz="2800" dirty="0" smtClean="0">
              <a:latin typeface="Arial Black"/>
              <a:cs typeface="Arial Black"/>
            </a:endParaRPr>
          </a:p>
          <a:p>
            <a:r>
              <a:rPr lang="en-US" sz="2800" dirty="0" smtClean="0">
                <a:latin typeface="Arial Black"/>
                <a:cs typeface="Arial Black"/>
              </a:rPr>
              <a:t>Move backward:</a:t>
            </a:r>
          </a:p>
          <a:p>
            <a:endParaRPr lang="en-US" sz="1000" dirty="0" smtClean="0">
              <a:latin typeface="Arial Black"/>
              <a:cs typeface="Arial Black"/>
            </a:endParaRPr>
          </a:p>
          <a:p>
            <a:r>
              <a:rPr lang="en-US" sz="1000" dirty="0" smtClean="0">
                <a:latin typeface="Arial Black"/>
                <a:cs typeface="Arial Black"/>
              </a:rPr>
              <a:t>Herbivory:</a:t>
            </a:r>
          </a:p>
          <a:p>
            <a:endParaRPr lang="en-US" sz="1000" dirty="0" smtClean="0">
              <a:latin typeface="Arial Black"/>
              <a:cs typeface="Arial Black"/>
            </a:endParaRPr>
          </a:p>
          <a:p>
            <a:r>
              <a:rPr lang="en-US" sz="1000" dirty="0" smtClean="0">
                <a:latin typeface="Arial Black"/>
                <a:cs typeface="Arial Black"/>
              </a:rPr>
              <a:t>Disease:</a:t>
            </a:r>
          </a:p>
          <a:p>
            <a:endParaRPr lang="en-US" sz="1000" dirty="0" smtClean="0">
              <a:latin typeface="Arial Black"/>
              <a:cs typeface="Arial Black"/>
            </a:endParaRPr>
          </a:p>
          <a:p>
            <a:r>
              <a:rPr lang="en-US" sz="1000" dirty="0" smtClean="0">
                <a:latin typeface="Arial Black"/>
                <a:cs typeface="Arial Black"/>
              </a:rPr>
              <a:t>Fire:</a:t>
            </a:r>
          </a:p>
          <a:p>
            <a:endParaRPr lang="en-US" sz="1000" dirty="0" smtClean="0">
              <a:latin typeface="Arial Black"/>
              <a:cs typeface="Arial Black"/>
            </a:endParaRPr>
          </a:p>
          <a:p>
            <a:r>
              <a:rPr lang="en-US" sz="1000" dirty="0" smtClean="0">
                <a:latin typeface="Arial Black"/>
                <a:cs typeface="Arial Black"/>
              </a:rPr>
              <a:t>Drought:</a:t>
            </a:r>
          </a:p>
          <a:p>
            <a:endParaRPr lang="en-US" sz="1000" dirty="0" smtClean="0">
              <a:latin typeface="Arial Black"/>
              <a:cs typeface="Arial Black"/>
            </a:endParaRPr>
          </a:p>
          <a:p>
            <a:r>
              <a:rPr lang="en-US" sz="1000" dirty="0" smtClean="0">
                <a:latin typeface="Arial Black"/>
                <a:cs typeface="Arial Black"/>
              </a:rPr>
              <a:t>Human disturbance:</a:t>
            </a:r>
          </a:p>
          <a:p>
            <a:endParaRPr lang="en-US" sz="1000" dirty="0" smtClean="0">
              <a:latin typeface="Arial Black"/>
              <a:cs typeface="Arial Black"/>
            </a:endParaRPr>
          </a:p>
        </p:txBody>
      </p:sp>
      <p:pic>
        <p:nvPicPr>
          <p:cNvPr id="6" name="Picture 5"/>
          <p:cNvPicPr>
            <a:picLocks noChangeAspect="1"/>
          </p:cNvPicPr>
          <p:nvPr/>
        </p:nvPicPr>
        <p:blipFill>
          <a:blip r:embed="rId2"/>
          <a:stretch>
            <a:fillRect/>
          </a:stretch>
        </p:blipFill>
        <p:spPr>
          <a:xfrm>
            <a:off x="1639364" y="2257671"/>
            <a:ext cx="379519" cy="279579"/>
          </a:xfrm>
          <a:prstGeom prst="rect">
            <a:avLst/>
          </a:prstGeom>
        </p:spPr>
      </p:pic>
      <p:pic>
        <p:nvPicPr>
          <p:cNvPr id="7" name="Picture 6"/>
          <p:cNvPicPr>
            <a:picLocks noChangeAspect="1"/>
          </p:cNvPicPr>
          <p:nvPr/>
        </p:nvPicPr>
        <p:blipFill>
          <a:blip r:embed="rId2"/>
          <a:stretch>
            <a:fillRect/>
          </a:stretch>
        </p:blipFill>
        <p:spPr>
          <a:xfrm>
            <a:off x="2056799" y="2257671"/>
            <a:ext cx="379519" cy="279579"/>
          </a:xfrm>
          <a:prstGeom prst="rect">
            <a:avLst/>
          </a:prstGeom>
        </p:spPr>
      </p:pic>
      <p:pic>
        <p:nvPicPr>
          <p:cNvPr id="8" name="Picture 7"/>
          <p:cNvPicPr>
            <a:picLocks noChangeAspect="1"/>
          </p:cNvPicPr>
          <p:nvPr/>
        </p:nvPicPr>
        <p:blipFill>
          <a:blip r:embed="rId3"/>
          <a:stretch>
            <a:fillRect/>
          </a:stretch>
        </p:blipFill>
        <p:spPr>
          <a:xfrm>
            <a:off x="1639364" y="1810836"/>
            <a:ext cx="424251" cy="446835"/>
          </a:xfrm>
          <a:prstGeom prst="rect">
            <a:avLst/>
          </a:prstGeom>
        </p:spPr>
      </p:pic>
      <p:pic>
        <p:nvPicPr>
          <p:cNvPr id="9" name="Picture 8"/>
          <p:cNvPicPr>
            <a:picLocks noChangeAspect="1"/>
          </p:cNvPicPr>
          <p:nvPr/>
        </p:nvPicPr>
        <p:blipFill>
          <a:blip r:embed="rId3"/>
          <a:stretch>
            <a:fillRect/>
          </a:stretch>
        </p:blipFill>
        <p:spPr>
          <a:xfrm>
            <a:off x="2063615" y="1810836"/>
            <a:ext cx="424251" cy="446835"/>
          </a:xfrm>
          <a:prstGeom prst="rect">
            <a:avLst/>
          </a:prstGeom>
        </p:spPr>
      </p:pic>
      <p:pic>
        <p:nvPicPr>
          <p:cNvPr id="10" name="Picture 9"/>
          <p:cNvPicPr>
            <a:picLocks noChangeAspect="1"/>
          </p:cNvPicPr>
          <p:nvPr/>
        </p:nvPicPr>
        <p:blipFill>
          <a:blip r:embed="rId4"/>
          <a:stretch>
            <a:fillRect/>
          </a:stretch>
        </p:blipFill>
        <p:spPr>
          <a:xfrm>
            <a:off x="1776954" y="2576326"/>
            <a:ext cx="345912" cy="294025"/>
          </a:xfrm>
          <a:prstGeom prst="rect">
            <a:avLst/>
          </a:prstGeom>
        </p:spPr>
      </p:pic>
      <p:pic>
        <p:nvPicPr>
          <p:cNvPr id="11" name="Picture 10"/>
          <p:cNvPicPr>
            <a:picLocks noChangeAspect="1"/>
          </p:cNvPicPr>
          <p:nvPr/>
        </p:nvPicPr>
        <p:blipFill>
          <a:blip r:embed="rId4"/>
          <a:stretch>
            <a:fillRect/>
          </a:stretch>
        </p:blipFill>
        <p:spPr>
          <a:xfrm>
            <a:off x="2151724" y="2581713"/>
            <a:ext cx="345912" cy="294025"/>
          </a:xfrm>
          <a:prstGeom prst="rect">
            <a:avLst/>
          </a:prstGeom>
        </p:spPr>
      </p:pic>
      <p:pic>
        <p:nvPicPr>
          <p:cNvPr id="12" name="Picture 11"/>
          <p:cNvPicPr>
            <a:picLocks noChangeAspect="1"/>
          </p:cNvPicPr>
          <p:nvPr/>
        </p:nvPicPr>
        <p:blipFill>
          <a:blip r:embed="rId5"/>
          <a:stretch>
            <a:fillRect/>
          </a:stretch>
        </p:blipFill>
        <p:spPr>
          <a:xfrm>
            <a:off x="1800310" y="3748659"/>
            <a:ext cx="645112" cy="227940"/>
          </a:xfrm>
          <a:prstGeom prst="rect">
            <a:avLst/>
          </a:prstGeom>
        </p:spPr>
      </p:pic>
      <p:pic>
        <p:nvPicPr>
          <p:cNvPr id="13" name="Picture 12"/>
          <p:cNvPicPr>
            <a:picLocks noChangeAspect="1"/>
          </p:cNvPicPr>
          <p:nvPr/>
        </p:nvPicPr>
        <p:blipFill>
          <a:blip r:embed="rId5"/>
          <a:stretch>
            <a:fillRect/>
          </a:stretch>
        </p:blipFill>
        <p:spPr>
          <a:xfrm>
            <a:off x="2474234" y="3748659"/>
            <a:ext cx="645112" cy="227940"/>
          </a:xfrm>
          <a:prstGeom prst="rect">
            <a:avLst/>
          </a:prstGeom>
        </p:spPr>
      </p:pic>
      <p:pic>
        <p:nvPicPr>
          <p:cNvPr id="14" name="Picture 13"/>
          <p:cNvPicPr>
            <a:picLocks noChangeAspect="1"/>
          </p:cNvPicPr>
          <p:nvPr/>
        </p:nvPicPr>
        <p:blipFill>
          <a:blip r:embed="rId5"/>
          <a:stretch>
            <a:fillRect/>
          </a:stretch>
        </p:blipFill>
        <p:spPr>
          <a:xfrm>
            <a:off x="3119346" y="3748659"/>
            <a:ext cx="645112" cy="227940"/>
          </a:xfrm>
          <a:prstGeom prst="rect">
            <a:avLst/>
          </a:prstGeom>
        </p:spPr>
      </p:pic>
      <p:pic>
        <p:nvPicPr>
          <p:cNvPr id="15" name="Picture 14"/>
          <p:cNvPicPr>
            <a:picLocks noChangeAspect="1"/>
          </p:cNvPicPr>
          <p:nvPr/>
        </p:nvPicPr>
        <p:blipFill>
          <a:blip r:embed="rId5"/>
          <a:stretch>
            <a:fillRect/>
          </a:stretch>
        </p:blipFill>
        <p:spPr>
          <a:xfrm>
            <a:off x="3764458" y="3748659"/>
            <a:ext cx="645112" cy="227940"/>
          </a:xfrm>
          <a:prstGeom prst="rect">
            <a:avLst/>
          </a:prstGeom>
        </p:spPr>
      </p:pic>
      <p:pic>
        <p:nvPicPr>
          <p:cNvPr id="16" name="Picture 15"/>
          <p:cNvPicPr>
            <a:picLocks noChangeAspect="1"/>
          </p:cNvPicPr>
          <p:nvPr/>
        </p:nvPicPr>
        <p:blipFill>
          <a:blip r:embed="rId6"/>
          <a:stretch>
            <a:fillRect/>
          </a:stretch>
        </p:blipFill>
        <p:spPr>
          <a:xfrm>
            <a:off x="1702361" y="3996137"/>
            <a:ext cx="316522" cy="316522"/>
          </a:xfrm>
          <a:prstGeom prst="rect">
            <a:avLst/>
          </a:prstGeom>
        </p:spPr>
      </p:pic>
      <p:pic>
        <p:nvPicPr>
          <p:cNvPr id="17" name="Picture 16"/>
          <p:cNvPicPr>
            <a:picLocks noChangeAspect="1"/>
          </p:cNvPicPr>
          <p:nvPr/>
        </p:nvPicPr>
        <p:blipFill>
          <a:blip r:embed="rId7"/>
          <a:stretch>
            <a:fillRect/>
          </a:stretch>
        </p:blipFill>
        <p:spPr>
          <a:xfrm>
            <a:off x="1702361" y="4322428"/>
            <a:ext cx="298480" cy="373331"/>
          </a:xfrm>
          <a:prstGeom prst="rect">
            <a:avLst/>
          </a:prstGeom>
        </p:spPr>
      </p:pic>
      <p:pic>
        <p:nvPicPr>
          <p:cNvPr id="18" name="Picture 17"/>
          <p:cNvPicPr>
            <a:picLocks noChangeAspect="1"/>
          </p:cNvPicPr>
          <p:nvPr/>
        </p:nvPicPr>
        <p:blipFill>
          <a:blip r:embed="rId7"/>
          <a:stretch>
            <a:fillRect/>
          </a:stretch>
        </p:blipFill>
        <p:spPr>
          <a:xfrm>
            <a:off x="2056799" y="4322428"/>
            <a:ext cx="298480" cy="373331"/>
          </a:xfrm>
          <a:prstGeom prst="rect">
            <a:avLst/>
          </a:prstGeom>
        </p:spPr>
      </p:pic>
      <p:pic>
        <p:nvPicPr>
          <p:cNvPr id="19" name="Picture 18"/>
          <p:cNvPicPr>
            <a:picLocks noChangeAspect="1"/>
          </p:cNvPicPr>
          <p:nvPr/>
        </p:nvPicPr>
        <p:blipFill>
          <a:blip r:embed="rId8"/>
          <a:stretch>
            <a:fillRect/>
          </a:stretch>
        </p:blipFill>
        <p:spPr>
          <a:xfrm>
            <a:off x="1678176" y="4695759"/>
            <a:ext cx="360247" cy="332728"/>
          </a:xfrm>
          <a:prstGeom prst="rect">
            <a:avLst/>
          </a:prstGeom>
        </p:spPr>
      </p:pic>
      <p:pic>
        <p:nvPicPr>
          <p:cNvPr id="20" name="Picture 19"/>
          <p:cNvPicPr>
            <a:picLocks noChangeAspect="1"/>
          </p:cNvPicPr>
          <p:nvPr/>
        </p:nvPicPr>
        <p:blipFill>
          <a:blip r:embed="rId8"/>
          <a:stretch>
            <a:fillRect/>
          </a:stretch>
        </p:blipFill>
        <p:spPr>
          <a:xfrm>
            <a:off x="2054476" y="4681795"/>
            <a:ext cx="360247" cy="332728"/>
          </a:xfrm>
          <a:prstGeom prst="rect">
            <a:avLst/>
          </a:prstGeom>
        </p:spPr>
      </p:pic>
      <p:pic>
        <p:nvPicPr>
          <p:cNvPr id="21" name="Picture 20"/>
          <p:cNvPicPr>
            <a:picLocks noChangeAspect="1"/>
          </p:cNvPicPr>
          <p:nvPr/>
        </p:nvPicPr>
        <p:blipFill>
          <a:blip r:embed="rId9"/>
          <a:stretch>
            <a:fillRect/>
          </a:stretch>
        </p:blipFill>
        <p:spPr>
          <a:xfrm>
            <a:off x="2493190" y="4890532"/>
            <a:ext cx="448090" cy="448090"/>
          </a:xfrm>
          <a:prstGeom prst="rect">
            <a:avLst/>
          </a:prstGeom>
        </p:spPr>
      </p:pic>
      <p:pic>
        <p:nvPicPr>
          <p:cNvPr id="22" name="Picture 21"/>
          <p:cNvPicPr>
            <a:picLocks noChangeAspect="1"/>
          </p:cNvPicPr>
          <p:nvPr/>
        </p:nvPicPr>
        <p:blipFill>
          <a:blip r:embed="rId3"/>
          <a:stretch>
            <a:fillRect/>
          </a:stretch>
        </p:blipFill>
        <p:spPr>
          <a:xfrm>
            <a:off x="2517613" y="1810836"/>
            <a:ext cx="424251" cy="446835"/>
          </a:xfrm>
          <a:prstGeom prst="rect">
            <a:avLst/>
          </a:prstGeom>
        </p:spPr>
      </p:pic>
      <p:pic>
        <p:nvPicPr>
          <p:cNvPr id="23" name="Picture 22"/>
          <p:cNvPicPr>
            <a:picLocks noChangeAspect="1"/>
          </p:cNvPicPr>
          <p:nvPr/>
        </p:nvPicPr>
        <p:blipFill>
          <a:blip r:embed="rId4"/>
          <a:stretch>
            <a:fillRect/>
          </a:stretch>
        </p:blipFill>
        <p:spPr>
          <a:xfrm>
            <a:off x="2517613" y="2576326"/>
            <a:ext cx="345912" cy="294025"/>
          </a:xfrm>
          <a:prstGeom prst="rect">
            <a:avLst/>
          </a:prstGeom>
        </p:spPr>
      </p:pic>
      <p:pic>
        <p:nvPicPr>
          <p:cNvPr id="24" name="Picture 23"/>
          <p:cNvPicPr>
            <a:picLocks noChangeAspect="1"/>
          </p:cNvPicPr>
          <p:nvPr/>
        </p:nvPicPr>
        <p:blipFill>
          <a:blip r:embed="rId4"/>
          <a:stretch>
            <a:fillRect/>
          </a:stretch>
        </p:blipFill>
        <p:spPr>
          <a:xfrm>
            <a:off x="2901148" y="2581713"/>
            <a:ext cx="345912" cy="294025"/>
          </a:xfrm>
          <a:prstGeom prst="rect">
            <a:avLst/>
          </a:prstGeom>
        </p:spPr>
      </p:pic>
      <p:pic>
        <p:nvPicPr>
          <p:cNvPr id="25" name="Picture 24"/>
          <p:cNvPicPr>
            <a:picLocks noChangeAspect="1"/>
          </p:cNvPicPr>
          <p:nvPr/>
        </p:nvPicPr>
        <p:blipFill>
          <a:blip r:embed="rId7"/>
          <a:stretch>
            <a:fillRect/>
          </a:stretch>
        </p:blipFill>
        <p:spPr>
          <a:xfrm>
            <a:off x="2417942" y="4322428"/>
            <a:ext cx="298480" cy="373331"/>
          </a:xfrm>
          <a:prstGeom prst="rect">
            <a:avLst/>
          </a:prstGeom>
        </p:spPr>
      </p:pic>
      <p:pic>
        <p:nvPicPr>
          <p:cNvPr id="26" name="Picture 25"/>
          <p:cNvPicPr>
            <a:picLocks noChangeAspect="1"/>
          </p:cNvPicPr>
          <p:nvPr/>
        </p:nvPicPr>
        <p:blipFill>
          <a:blip r:embed="rId3"/>
          <a:stretch>
            <a:fillRect/>
          </a:stretch>
        </p:blipFill>
        <p:spPr>
          <a:xfrm>
            <a:off x="2986698" y="1810836"/>
            <a:ext cx="424251" cy="446835"/>
          </a:xfrm>
          <a:prstGeom prst="rect">
            <a:avLst/>
          </a:prstGeom>
        </p:spPr>
      </p:pic>
      <p:sp>
        <p:nvSpPr>
          <p:cNvPr id="2" name="Rectangle 1"/>
          <p:cNvSpPr/>
          <p:nvPr/>
        </p:nvSpPr>
        <p:spPr>
          <a:xfrm>
            <a:off x="966084" y="866736"/>
            <a:ext cx="3657600" cy="4658496"/>
          </a:xfrm>
          <a:prstGeom prst="rect">
            <a:avLst/>
          </a:prstGeom>
          <a:noFill/>
          <a:ln w="63500">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5" name="Picture 54"/>
          <p:cNvPicPr>
            <a:picLocks noChangeAspect="1"/>
          </p:cNvPicPr>
          <p:nvPr/>
        </p:nvPicPr>
        <p:blipFill>
          <a:blip r:embed="rId3"/>
          <a:stretch>
            <a:fillRect/>
          </a:stretch>
        </p:blipFill>
        <p:spPr>
          <a:xfrm>
            <a:off x="3449613" y="1817021"/>
            <a:ext cx="424251" cy="446835"/>
          </a:xfrm>
          <a:prstGeom prst="rect">
            <a:avLst/>
          </a:prstGeom>
        </p:spPr>
      </p:pic>
      <p:grpSp>
        <p:nvGrpSpPr>
          <p:cNvPr id="3" name="Group 51"/>
          <p:cNvGrpSpPr/>
          <p:nvPr/>
        </p:nvGrpSpPr>
        <p:grpSpPr>
          <a:xfrm>
            <a:off x="-50630" y="0"/>
            <a:ext cx="646332" cy="6858000"/>
            <a:chOff x="-50630" y="0"/>
            <a:chExt cx="646332" cy="6858000"/>
          </a:xfrm>
        </p:grpSpPr>
        <p:sp>
          <p:nvSpPr>
            <p:cNvPr id="53" name="Rectangle 52"/>
            <p:cNvSpPr/>
            <p:nvPr/>
          </p:nvSpPr>
          <p:spPr>
            <a:xfrm>
              <a:off x="0" y="0"/>
              <a:ext cx="595702" cy="6858000"/>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54" name="TextBox 53"/>
            <p:cNvSpPr txBox="1"/>
            <p:nvPr/>
          </p:nvSpPr>
          <p:spPr>
            <a:xfrm rot="16200000">
              <a:off x="-2848940" y="3072948"/>
              <a:ext cx="6242951" cy="646331"/>
            </a:xfrm>
            <a:prstGeom prst="rect">
              <a:avLst/>
            </a:prstGeom>
            <a:noFill/>
          </p:spPr>
          <p:txBody>
            <a:bodyPr wrap="square" rtlCol="0">
              <a:spAutoFit/>
            </a:bodyPr>
            <a:lstStyle/>
            <a:p>
              <a:pPr algn="ctr"/>
              <a:r>
                <a:rPr lang="en-US" sz="3600" dirty="0">
                  <a:solidFill>
                    <a:srgbClr val="FFFFFF"/>
                  </a:solidFill>
                </a:rPr>
                <a:t>KBS GK-12 Project</a:t>
              </a:r>
            </a:p>
          </p:txBody>
        </p:sp>
      </p:grpSp>
      <p:sp>
        <p:nvSpPr>
          <p:cNvPr id="59" name="Content Placeholder 2"/>
          <p:cNvSpPr txBox="1">
            <a:spLocks/>
          </p:cNvSpPr>
          <p:nvPr/>
        </p:nvSpPr>
        <p:spPr>
          <a:xfrm>
            <a:off x="4974579" y="3220181"/>
            <a:ext cx="3840557" cy="3297408"/>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1" i="0" u="none" strike="noStrike" kern="1200" cap="none" spc="0" normalizeH="0" baseline="0" noProof="0" dirty="0" smtClean="0">
                <a:ln>
                  <a:noFill/>
                </a:ln>
                <a:solidFill>
                  <a:schemeClr val="tx1"/>
                </a:solidFill>
                <a:effectLst/>
                <a:uLnTx/>
                <a:uFillTx/>
                <a:latin typeface="+mn-lt"/>
                <a:ea typeface="+mn-ea"/>
                <a:cs typeface="Arial"/>
              </a:rPr>
              <a:t>Some actions </a:t>
            </a:r>
            <a:r>
              <a:rPr lang="en-US" sz="2900" b="1" noProof="0" dirty="0" smtClean="0">
                <a:cs typeface="Arial"/>
              </a:rPr>
              <a:t>harm invasive species more than native species</a:t>
            </a:r>
          </a:p>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r>
              <a:rPr kumimoji="0" lang="en-US" sz="2900" b="1" i="0" u="none" strike="noStrike" kern="1200" cap="none" spc="0" normalizeH="0" baseline="0" dirty="0" smtClean="0">
                <a:ln>
                  <a:noFill/>
                </a:ln>
                <a:solidFill>
                  <a:schemeClr val="tx1"/>
                </a:solidFill>
                <a:effectLst/>
                <a:uLnTx/>
                <a:uFillTx/>
                <a:latin typeface="+mn-lt"/>
                <a:ea typeface="+mn-ea"/>
                <a:cs typeface="Arial"/>
              </a:rPr>
              <a:t>These actions resist invasion</a:t>
            </a:r>
            <a:endParaRPr kumimoji="0" lang="en-US" sz="2900" b="1" i="0" u="none" strike="noStrike" kern="1200" cap="none" spc="0" normalizeH="0" baseline="0" noProof="0" dirty="0" smtClean="0">
              <a:ln>
                <a:noFill/>
              </a:ln>
              <a:solidFill>
                <a:schemeClr val="tx1"/>
              </a:solidFill>
              <a:effectLst/>
              <a:uLnTx/>
              <a:uFillTx/>
              <a:latin typeface="+mn-lt"/>
              <a:ea typeface="+mn-ea"/>
              <a:cs typeface="Arial"/>
            </a:endParaRPr>
          </a:p>
        </p:txBody>
      </p:sp>
      <p:pic>
        <p:nvPicPr>
          <p:cNvPr id="37" name="Picture 36"/>
          <p:cNvPicPr>
            <a:picLocks noChangeAspect="1"/>
          </p:cNvPicPr>
          <p:nvPr/>
        </p:nvPicPr>
        <p:blipFill>
          <a:blip r:embed="rId7"/>
          <a:stretch>
            <a:fillRect/>
          </a:stretch>
        </p:blipFill>
        <p:spPr>
          <a:xfrm>
            <a:off x="5236746" y="1123322"/>
            <a:ext cx="1401065" cy="1752416"/>
          </a:xfrm>
          <a:prstGeom prst="rect">
            <a:avLst/>
          </a:prstGeom>
        </p:spPr>
      </p:pic>
      <p:pic>
        <p:nvPicPr>
          <p:cNvPr id="38" name="Picture 37"/>
          <p:cNvPicPr>
            <a:picLocks noChangeAspect="1"/>
          </p:cNvPicPr>
          <p:nvPr/>
        </p:nvPicPr>
        <p:blipFill>
          <a:blip r:embed="rId8"/>
          <a:stretch>
            <a:fillRect/>
          </a:stretch>
        </p:blipFill>
        <p:spPr>
          <a:xfrm>
            <a:off x="6865196" y="1123322"/>
            <a:ext cx="1662654" cy="153564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creen Shot 2012-03-01 at 9.58.24 PM.png"/>
          <p:cNvPicPr>
            <a:picLocks noChangeAspect="1"/>
          </p:cNvPicPr>
          <p:nvPr/>
        </p:nvPicPr>
        <p:blipFill>
          <a:blip r:embed="rId3"/>
          <a:stretch>
            <a:fillRect/>
          </a:stretch>
        </p:blipFill>
        <p:spPr>
          <a:xfrm>
            <a:off x="595702" y="1088503"/>
            <a:ext cx="8511669" cy="3144589"/>
          </a:xfrm>
          <a:prstGeom prst="rect">
            <a:avLst/>
          </a:prstGeom>
        </p:spPr>
      </p:pic>
      <p:cxnSp>
        <p:nvCxnSpPr>
          <p:cNvPr id="4" name="Straight Connector 3"/>
          <p:cNvCxnSpPr/>
          <p:nvPr/>
        </p:nvCxnSpPr>
        <p:spPr>
          <a:xfrm rot="5400000">
            <a:off x="-721675" y="3429000"/>
            <a:ext cx="6858000" cy="1588"/>
          </a:xfrm>
          <a:prstGeom prst="line">
            <a:avLst/>
          </a:prstGeom>
          <a:ln w="76200">
            <a:solidFill>
              <a:srgbClr val="008000"/>
            </a:solidFill>
          </a:ln>
          <a:effectLst/>
        </p:spPr>
        <p:style>
          <a:lnRef idx="2">
            <a:schemeClr val="accent1"/>
          </a:lnRef>
          <a:fillRef idx="0">
            <a:schemeClr val="accent1"/>
          </a:fillRef>
          <a:effectRef idx="1">
            <a:schemeClr val="accent1"/>
          </a:effectRef>
          <a:fontRef idx="minor">
            <a:schemeClr val="tx1"/>
          </a:fontRef>
        </p:style>
      </p:cxnSp>
      <p:pic>
        <p:nvPicPr>
          <p:cNvPr id="8" name="Picture 7" descr="Screen Shot 2012-03-01 at 9.59.23 PM.png"/>
          <p:cNvPicPr>
            <a:picLocks noChangeAspect="1"/>
          </p:cNvPicPr>
          <p:nvPr/>
        </p:nvPicPr>
        <p:blipFill>
          <a:blip r:embed="rId4"/>
          <a:srcRect r="1754" b="29581"/>
          <a:stretch>
            <a:fillRect/>
          </a:stretch>
        </p:blipFill>
        <p:spPr>
          <a:xfrm>
            <a:off x="2842616" y="4180782"/>
            <a:ext cx="6264755" cy="2677218"/>
          </a:xfrm>
          <a:prstGeom prst="rect">
            <a:avLst/>
          </a:prstGeom>
        </p:spPr>
      </p:pic>
      <p:pic>
        <p:nvPicPr>
          <p:cNvPr id="9" name="Picture 8" descr="Screen Shot 2012-03-07 at 3.22.27 PM.png"/>
          <p:cNvPicPr>
            <a:picLocks noChangeAspect="1"/>
          </p:cNvPicPr>
          <p:nvPr/>
        </p:nvPicPr>
        <p:blipFill>
          <a:blip r:embed="rId5"/>
          <a:stretch>
            <a:fillRect/>
          </a:stretch>
        </p:blipFill>
        <p:spPr>
          <a:xfrm>
            <a:off x="656183" y="794"/>
            <a:ext cx="7841424" cy="1083641"/>
          </a:xfrm>
          <a:prstGeom prst="rect">
            <a:avLst/>
          </a:prstGeom>
        </p:spPr>
      </p:pic>
      <p:cxnSp>
        <p:nvCxnSpPr>
          <p:cNvPr id="10" name="Straight Connector 9"/>
          <p:cNvCxnSpPr/>
          <p:nvPr/>
        </p:nvCxnSpPr>
        <p:spPr>
          <a:xfrm>
            <a:off x="580582" y="1084435"/>
            <a:ext cx="8563418" cy="4068"/>
          </a:xfrm>
          <a:prstGeom prst="line">
            <a:avLst/>
          </a:prstGeom>
          <a:ln w="76200">
            <a:solidFill>
              <a:srgbClr val="008000"/>
            </a:solidFill>
          </a:ln>
          <a:effectLst/>
        </p:spPr>
        <p:style>
          <a:lnRef idx="2">
            <a:schemeClr val="accent1"/>
          </a:lnRef>
          <a:fillRef idx="0">
            <a:schemeClr val="accent1"/>
          </a:fillRef>
          <a:effectRef idx="1">
            <a:schemeClr val="accent1"/>
          </a:effectRef>
          <a:fontRef idx="minor">
            <a:schemeClr val="tx1"/>
          </a:fontRef>
        </p:style>
      </p:cxnSp>
      <p:grpSp>
        <p:nvGrpSpPr>
          <p:cNvPr id="3" name="Group 4"/>
          <p:cNvGrpSpPr/>
          <p:nvPr/>
        </p:nvGrpSpPr>
        <p:grpSpPr>
          <a:xfrm>
            <a:off x="-50630" y="0"/>
            <a:ext cx="646332" cy="6858000"/>
            <a:chOff x="-50630" y="0"/>
            <a:chExt cx="646332" cy="6858000"/>
          </a:xfrm>
        </p:grpSpPr>
        <p:sp>
          <p:nvSpPr>
            <p:cNvPr id="6" name="Rectangle 5"/>
            <p:cNvSpPr/>
            <p:nvPr/>
          </p:nvSpPr>
          <p:spPr>
            <a:xfrm>
              <a:off x="0" y="0"/>
              <a:ext cx="595702" cy="6858000"/>
            </a:xfrm>
            <a:prstGeom prst="rect">
              <a:avLst/>
            </a:prstGeom>
            <a:solidFill>
              <a:schemeClr val="tx1">
                <a:lumMod val="75000"/>
                <a:lumOff val="25000"/>
              </a:schemeClr>
            </a:solidFill>
            <a:ln>
              <a:noFill/>
            </a:ln>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7" name="TextBox 6"/>
            <p:cNvSpPr txBox="1"/>
            <p:nvPr/>
          </p:nvSpPr>
          <p:spPr>
            <a:xfrm rot="16200000">
              <a:off x="-2848940" y="3072948"/>
              <a:ext cx="6242951" cy="646331"/>
            </a:xfrm>
            <a:prstGeom prst="rect">
              <a:avLst/>
            </a:prstGeom>
            <a:noFill/>
          </p:spPr>
          <p:txBody>
            <a:bodyPr wrap="square" rtlCol="0">
              <a:spAutoFit/>
            </a:bodyPr>
            <a:lstStyle/>
            <a:p>
              <a:pPr algn="ctr"/>
              <a:r>
                <a:rPr lang="en-US" sz="3600" dirty="0">
                  <a:solidFill>
                    <a:srgbClr val="FFFFFF"/>
                  </a:solidFill>
                </a:rPr>
                <a:t>KBS GK-12 Project</a:t>
              </a: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2-03-07 at 4.06.05 PM.png"/>
          <p:cNvPicPr>
            <a:picLocks noChangeAspect="1"/>
          </p:cNvPicPr>
          <p:nvPr/>
        </p:nvPicPr>
        <p:blipFill>
          <a:blip r:embed="rId2"/>
          <a:stretch>
            <a:fillRect/>
          </a:stretch>
        </p:blipFill>
        <p:spPr>
          <a:xfrm>
            <a:off x="0" y="0"/>
            <a:ext cx="9159140" cy="68580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2-03-07 at 4.06.27 PM.png"/>
          <p:cNvPicPr>
            <a:picLocks noChangeAspect="1"/>
          </p:cNvPicPr>
          <p:nvPr/>
        </p:nvPicPr>
        <p:blipFill>
          <a:blip r:embed="rId2"/>
          <a:stretch>
            <a:fillRect/>
          </a:stretch>
        </p:blipFill>
        <p:spPr>
          <a:xfrm>
            <a:off x="0" y="-1"/>
            <a:ext cx="9144000" cy="6865545"/>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1"/>
          <p:cNvSpPr txBox="1">
            <a:spLocks/>
          </p:cNvSpPr>
          <p:nvPr/>
        </p:nvSpPr>
        <p:spPr>
          <a:xfrm>
            <a:off x="0" y="0"/>
            <a:ext cx="9144000" cy="1617650"/>
          </a:xfrm>
          <a:prstGeom prst="rect">
            <a:avLst/>
          </a:prstGeom>
          <a:solidFill>
            <a:schemeClr val="tx1"/>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3F8DE2"/>
                </a:solidFill>
                <a:effectLst/>
                <a:uLnTx/>
                <a:uFillTx/>
                <a:latin typeface="+mj-lt"/>
                <a:ea typeface="+mj-ea"/>
                <a:cs typeface="+mj-cs"/>
              </a:rPr>
              <a:t>What is an invasive species?</a:t>
            </a:r>
            <a:endParaRPr kumimoji="0" lang="en-US" sz="4400" b="0" i="0" u="none" strike="noStrike" kern="1200" cap="none" spc="0" normalizeH="0" baseline="0" noProof="0" dirty="0">
              <a:ln>
                <a:noFill/>
              </a:ln>
              <a:solidFill>
                <a:srgbClr val="3F8DE2"/>
              </a:solidFill>
              <a:effectLst/>
              <a:uLnTx/>
              <a:uFillTx/>
              <a:latin typeface="+mj-lt"/>
              <a:ea typeface="+mj-ea"/>
              <a:cs typeface="+mj-cs"/>
            </a:endParaRPr>
          </a:p>
        </p:txBody>
      </p:sp>
      <p:sp>
        <p:nvSpPr>
          <p:cNvPr id="5" name="Content Placeholder 2"/>
          <p:cNvSpPr>
            <a:spLocks noGrp="1"/>
          </p:cNvSpPr>
          <p:nvPr>
            <p:ph idx="1"/>
          </p:nvPr>
        </p:nvSpPr>
        <p:spPr>
          <a:xfrm>
            <a:off x="457200" y="1617650"/>
            <a:ext cx="8229600" cy="2564896"/>
          </a:xfrm>
        </p:spPr>
        <p:txBody>
          <a:bodyPr/>
          <a:lstStyle/>
          <a:p>
            <a:r>
              <a:rPr lang="en-US" dirty="0" smtClean="0"/>
              <a:t>Introduced from another country by people</a:t>
            </a:r>
          </a:p>
          <a:p>
            <a:r>
              <a:rPr lang="en-US" dirty="0" smtClean="0"/>
              <a:t>Grows and takes over an area</a:t>
            </a:r>
          </a:p>
          <a:p>
            <a:pPr lvl="1"/>
            <a:r>
              <a:rPr lang="en-US" dirty="0" smtClean="0"/>
              <a:t>Can harm native species</a:t>
            </a:r>
          </a:p>
          <a:p>
            <a:pPr lvl="1"/>
            <a:r>
              <a:rPr lang="en-US" dirty="0" smtClean="0"/>
              <a:t>Cost people a lot of time and money</a:t>
            </a:r>
            <a:endParaRPr lang="en-US" dirty="0"/>
          </a:p>
        </p:txBody>
      </p:sp>
      <p:pic>
        <p:nvPicPr>
          <p:cNvPr id="6" name="Picture 5"/>
          <p:cNvPicPr>
            <a:picLocks noChangeAspect="1"/>
          </p:cNvPicPr>
          <p:nvPr/>
        </p:nvPicPr>
        <p:blipFill>
          <a:blip r:embed="rId2"/>
          <a:srcRect t="5255" b="46431"/>
          <a:stretch>
            <a:fillRect/>
          </a:stretch>
        </p:blipFill>
        <p:spPr>
          <a:xfrm>
            <a:off x="0" y="3900497"/>
            <a:ext cx="9144000" cy="29575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2672822"/>
            <a:ext cx="4216566" cy="4185177"/>
          </a:xfrm>
          <a:prstGeom prst="rect">
            <a:avLst/>
          </a:prstGeom>
        </p:spPr>
      </p:pic>
      <p:sp>
        <p:nvSpPr>
          <p:cNvPr id="12" name="Title 1"/>
          <p:cNvSpPr txBox="1">
            <a:spLocks/>
          </p:cNvSpPr>
          <p:nvPr/>
        </p:nvSpPr>
        <p:spPr>
          <a:xfrm>
            <a:off x="0" y="-1"/>
            <a:ext cx="9144000" cy="2672821"/>
          </a:xfrm>
          <a:prstGeom prst="rect">
            <a:avLst/>
          </a:prstGeom>
          <a:solidFill>
            <a:schemeClr val="bg1"/>
          </a:solidFill>
        </p:spPr>
        <p:txBody>
          <a:bodyPr vert="horz" lIns="91440" tIns="45720" rIns="91440" bIns="45720" rtlCol="0" anchor="ctr">
            <a:norm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smtClean="0">
                <a:ln>
                  <a:noFill/>
                </a:ln>
                <a:solidFill>
                  <a:srgbClr val="3F8DE2"/>
                </a:solidFill>
                <a:effectLst/>
                <a:uLnTx/>
                <a:uFillTx/>
                <a:latin typeface="+mj-lt"/>
                <a:ea typeface="+mj-ea"/>
                <a:cs typeface="+mj-cs"/>
              </a:rPr>
              <a:t>Do you know of any invasive</a:t>
            </a:r>
            <a:r>
              <a:rPr kumimoji="0" lang="en-US" sz="4400" b="0" i="0" u="none" strike="noStrike" kern="1200" cap="none" spc="0" normalizeH="0" noProof="0" dirty="0" smtClean="0">
                <a:ln>
                  <a:noFill/>
                </a:ln>
                <a:solidFill>
                  <a:srgbClr val="3F8DE2"/>
                </a:solidFill>
                <a:effectLst/>
                <a:uLnTx/>
                <a:uFillTx/>
                <a:latin typeface="+mj-lt"/>
                <a:ea typeface="+mj-ea"/>
                <a:cs typeface="+mj-cs"/>
              </a:rPr>
              <a:t> species?</a:t>
            </a:r>
            <a:endParaRPr kumimoji="0" lang="en-US" sz="4400" b="0" i="0" u="none" strike="noStrike" kern="1200" cap="none" spc="0" normalizeH="0" baseline="0" noProof="0" dirty="0">
              <a:ln>
                <a:noFill/>
              </a:ln>
              <a:solidFill>
                <a:srgbClr val="3F8DE2"/>
              </a:solidFill>
              <a:effectLst/>
              <a:uLnTx/>
              <a:uFillTx/>
              <a:latin typeface="+mj-lt"/>
              <a:ea typeface="+mj-ea"/>
              <a:cs typeface="+mj-cs"/>
            </a:endParaRPr>
          </a:p>
        </p:txBody>
      </p:sp>
      <p:pic>
        <p:nvPicPr>
          <p:cNvPr id="14" name="Picture 13" descr="bootssm.gif"/>
          <p:cNvPicPr>
            <a:picLocks noChangeAspect="1"/>
          </p:cNvPicPr>
          <p:nvPr/>
        </p:nvPicPr>
        <p:blipFill>
          <a:blip r:embed="rId3"/>
          <a:stretch>
            <a:fillRect/>
          </a:stretch>
        </p:blipFill>
        <p:spPr>
          <a:xfrm>
            <a:off x="4216566" y="1698783"/>
            <a:ext cx="4718258" cy="5159216"/>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3F8DE2"/>
                </a:solidFill>
              </a:rPr>
              <a:t>Zebra Mussel</a:t>
            </a:r>
            <a:endParaRPr lang="en-US" dirty="0">
              <a:solidFill>
                <a:srgbClr val="3F8DE2"/>
              </a:solidFill>
            </a:endParaRPr>
          </a:p>
        </p:txBody>
      </p:sp>
      <p:pic>
        <p:nvPicPr>
          <p:cNvPr id="3" name="Picture 2"/>
          <p:cNvPicPr>
            <a:picLocks noChangeAspect="1"/>
          </p:cNvPicPr>
          <p:nvPr/>
        </p:nvPicPr>
        <p:blipFill>
          <a:blip r:embed="rId3"/>
          <a:stretch>
            <a:fillRect/>
          </a:stretch>
        </p:blipFill>
        <p:spPr>
          <a:xfrm>
            <a:off x="1845377" y="2099298"/>
            <a:ext cx="7298623" cy="4758702"/>
          </a:xfrm>
          <a:prstGeom prst="rect">
            <a:avLst/>
          </a:prstGeom>
        </p:spPr>
      </p:pic>
      <p:pic>
        <p:nvPicPr>
          <p:cNvPr id="4" name="Picture 3"/>
          <p:cNvPicPr>
            <a:picLocks noChangeAspect="1"/>
          </p:cNvPicPr>
          <p:nvPr/>
        </p:nvPicPr>
        <p:blipFill>
          <a:blip r:embed="rId4"/>
          <a:stretch>
            <a:fillRect/>
          </a:stretch>
        </p:blipFill>
        <p:spPr>
          <a:xfrm>
            <a:off x="5234552" y="0"/>
            <a:ext cx="3909448" cy="2744380"/>
          </a:xfrm>
          <a:prstGeom prst="rect">
            <a:avLst/>
          </a:prstGeom>
        </p:spPr>
      </p:pic>
      <p:pic>
        <p:nvPicPr>
          <p:cNvPr id="5" name="Picture 4"/>
          <p:cNvPicPr>
            <a:picLocks noChangeAspect="1"/>
          </p:cNvPicPr>
          <p:nvPr/>
        </p:nvPicPr>
        <p:blipFill>
          <a:blip r:embed="rId5"/>
          <a:stretch>
            <a:fillRect/>
          </a:stretch>
        </p:blipFill>
        <p:spPr>
          <a:xfrm>
            <a:off x="0" y="4339724"/>
            <a:ext cx="3357700" cy="2518275"/>
          </a:xfrm>
          <a:prstGeom prst="rect">
            <a:avLst/>
          </a:prstGeom>
        </p:spPr>
      </p:pic>
      <p:pic>
        <p:nvPicPr>
          <p:cNvPr id="6" name="Picture 5"/>
          <p:cNvPicPr>
            <a:picLocks noChangeAspect="1"/>
          </p:cNvPicPr>
          <p:nvPr/>
        </p:nvPicPr>
        <p:blipFill>
          <a:blip r:embed="rId6"/>
          <a:srcRect t="3190" b="22018"/>
          <a:stretch>
            <a:fillRect/>
          </a:stretch>
        </p:blipFill>
        <p:spPr>
          <a:xfrm>
            <a:off x="0" y="1403462"/>
            <a:ext cx="5234552" cy="2936262"/>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968" y="2585215"/>
            <a:ext cx="9155968" cy="4272785"/>
          </a:xfrm>
          <a:prstGeom prst="rect">
            <a:avLst/>
          </a:prstGeom>
        </p:spPr>
      </p:pic>
      <p:sp>
        <p:nvSpPr>
          <p:cNvPr id="3" name="Title 1"/>
          <p:cNvSpPr txBox="1">
            <a:spLocks/>
          </p:cNvSpPr>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Asian</a:t>
            </a:r>
            <a:r>
              <a:rPr kumimoji="0" lang="en-US" sz="4500" b="1" i="0" u="none" strike="noStrike" kern="1200" cap="none" spc="0" normalizeH="0" noProof="0" dirty="0" smtClean="0">
                <a:ln>
                  <a:noFill/>
                </a:ln>
                <a:solidFill>
                  <a:schemeClr val="accent1">
                    <a:satMod val="150000"/>
                  </a:schemeClr>
                </a:solidFill>
                <a:effectLst/>
                <a:uLnTx/>
                <a:uFillTx/>
                <a:latin typeface="+mj-lt"/>
                <a:ea typeface="+mj-ea"/>
                <a:cs typeface="+mj-cs"/>
              </a:rPr>
              <a:t> carp</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
        <p:nvSpPr>
          <p:cNvPr id="4" name="Rectangle 3"/>
          <p:cNvSpPr/>
          <p:nvPr/>
        </p:nvSpPr>
        <p:spPr>
          <a:xfrm>
            <a:off x="3643989" y="182636"/>
            <a:ext cx="5194011" cy="2215991"/>
          </a:xfrm>
          <a:prstGeom prst="rect">
            <a:avLst/>
          </a:prstGeom>
        </p:spPr>
        <p:txBody>
          <a:bodyPr wrap="square">
            <a:spAutoFit/>
          </a:bodyPr>
          <a:lstStyle/>
          <a:p>
            <a:pPr algn="ctr"/>
            <a:r>
              <a:rPr lang="en-US" sz="2000" dirty="0" smtClean="0"/>
              <a:t>“To combat these and other invasive species, which could threaten the Great Lakes ecosystem and its $7 billion fishing industries, the resources defense council has proposed physical barriers to separate Chicago waterways and Lake Michigan from the Mississippi.”</a:t>
            </a:r>
          </a:p>
          <a:p>
            <a:r>
              <a:rPr lang="en-US" dirty="0" smtClean="0"/>
              <a:t>	- NY Times November 2011</a:t>
            </a:r>
            <a:endParaRPr lang="en-US" dirty="0"/>
          </a:p>
        </p:txBody>
      </p:sp>
      <p:pic>
        <p:nvPicPr>
          <p:cNvPr id="6" name="Picture 5"/>
          <p:cNvPicPr>
            <a:picLocks noChangeAspect="1"/>
          </p:cNvPicPr>
          <p:nvPr/>
        </p:nvPicPr>
        <p:blipFill>
          <a:blip r:embed="rId4"/>
          <a:stretch>
            <a:fillRect/>
          </a:stretch>
        </p:blipFill>
        <p:spPr>
          <a:xfrm>
            <a:off x="-11968" y="1403462"/>
            <a:ext cx="3247712" cy="2435784"/>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2104431"/>
            <a:ext cx="9144000" cy="4753570"/>
          </a:xfrm>
          <a:prstGeom prst="rect">
            <a:avLst/>
          </a:prstGeom>
        </p:spPr>
      </p:pic>
      <p:sp>
        <p:nvSpPr>
          <p:cNvPr id="3" name="Title 1"/>
          <p:cNvSpPr txBox="1">
            <a:spLocks/>
          </p:cNvSpPr>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500" b="1" i="0" u="none" strike="noStrike" kern="1200" cap="none" spc="0" normalizeH="0" baseline="0" noProof="0" dirty="0" smtClean="0">
                <a:ln>
                  <a:noFill/>
                </a:ln>
                <a:solidFill>
                  <a:schemeClr val="accent1">
                    <a:satMod val="150000"/>
                  </a:schemeClr>
                </a:solidFill>
                <a:effectLst/>
                <a:uLnTx/>
                <a:uFillTx/>
                <a:latin typeface="+mj-lt"/>
                <a:ea typeface="+mj-ea"/>
                <a:cs typeface="+mj-cs"/>
              </a:rPr>
              <a:t>Emerald Ash Borer</a:t>
            </a:r>
            <a:endParaRPr kumimoji="0" lang="en-US" sz="4500" b="1" i="0" u="none" strike="noStrike" kern="1200" cap="none" spc="0" normalizeH="0" baseline="0" noProof="0" dirty="0">
              <a:ln>
                <a:noFill/>
              </a:ln>
              <a:solidFill>
                <a:schemeClr val="accent1">
                  <a:satMod val="150000"/>
                </a:schemeClr>
              </a:solidFill>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Emerald Ash Borer</a:t>
            </a:r>
            <a:endParaRPr lang="en-US" dirty="0"/>
          </a:p>
        </p:txBody>
      </p:sp>
      <p:pic>
        <p:nvPicPr>
          <p:cNvPr id="3" name="Picture 2"/>
          <p:cNvPicPr>
            <a:picLocks noChangeAspect="1"/>
          </p:cNvPicPr>
          <p:nvPr/>
        </p:nvPicPr>
        <p:blipFill>
          <a:blip r:embed="rId3"/>
          <a:stretch>
            <a:fillRect/>
          </a:stretch>
        </p:blipFill>
        <p:spPr>
          <a:xfrm>
            <a:off x="6096000" y="0"/>
            <a:ext cx="3048000" cy="2286000"/>
          </a:xfrm>
          <a:prstGeom prst="rect">
            <a:avLst/>
          </a:prstGeom>
        </p:spPr>
      </p:pic>
      <p:pic>
        <p:nvPicPr>
          <p:cNvPr id="4" name="Picture 3"/>
          <p:cNvPicPr>
            <a:picLocks noChangeAspect="1"/>
          </p:cNvPicPr>
          <p:nvPr/>
        </p:nvPicPr>
        <p:blipFill>
          <a:blip r:embed="rId4"/>
          <a:stretch>
            <a:fillRect/>
          </a:stretch>
        </p:blipFill>
        <p:spPr>
          <a:xfrm>
            <a:off x="0" y="1403462"/>
            <a:ext cx="4318000" cy="3365500"/>
          </a:xfrm>
          <a:prstGeom prst="rect">
            <a:avLst/>
          </a:prstGeom>
        </p:spPr>
      </p:pic>
      <p:pic>
        <p:nvPicPr>
          <p:cNvPr id="5" name="Picture 4"/>
          <p:cNvPicPr>
            <a:picLocks noChangeAspect="1"/>
          </p:cNvPicPr>
          <p:nvPr/>
        </p:nvPicPr>
        <p:blipFill>
          <a:blip r:embed="rId5"/>
          <a:stretch>
            <a:fillRect/>
          </a:stretch>
        </p:blipFill>
        <p:spPr>
          <a:xfrm>
            <a:off x="6089904" y="2286000"/>
            <a:ext cx="3054096" cy="4572000"/>
          </a:xfrm>
          <a:prstGeom prst="rect">
            <a:avLst/>
          </a:prstGeom>
        </p:spPr>
      </p:pic>
      <p:pic>
        <p:nvPicPr>
          <p:cNvPr id="6" name="Picture 5"/>
          <p:cNvPicPr>
            <a:picLocks noChangeAspect="1"/>
          </p:cNvPicPr>
          <p:nvPr/>
        </p:nvPicPr>
        <p:blipFill>
          <a:blip r:embed="rId6"/>
          <a:stretch>
            <a:fillRect/>
          </a:stretch>
        </p:blipFill>
        <p:spPr>
          <a:xfrm>
            <a:off x="3498629" y="1403462"/>
            <a:ext cx="2608915" cy="3365500"/>
          </a:xfrm>
          <a:prstGeom prst="rect">
            <a:avLst/>
          </a:prstGeom>
        </p:spPr>
      </p:pic>
      <p:pic>
        <p:nvPicPr>
          <p:cNvPr id="7" name="Picture 6"/>
          <p:cNvPicPr>
            <a:picLocks noChangeAspect="1"/>
          </p:cNvPicPr>
          <p:nvPr/>
        </p:nvPicPr>
        <p:blipFill>
          <a:blip r:embed="rId7"/>
          <a:srcRect t="20309" b="23015"/>
          <a:stretch>
            <a:fillRect/>
          </a:stretch>
        </p:blipFill>
        <p:spPr>
          <a:xfrm>
            <a:off x="0" y="4392648"/>
            <a:ext cx="6089904" cy="2465352"/>
          </a:xfrm>
          <a:prstGeom prst="rect">
            <a:avLst/>
          </a:prstGeom>
        </p:spPr>
      </p:pic>
      <p:pic>
        <p:nvPicPr>
          <p:cNvPr id="8" name="Picture 7"/>
          <p:cNvPicPr>
            <a:picLocks noChangeAspect="1"/>
          </p:cNvPicPr>
          <p:nvPr/>
        </p:nvPicPr>
        <p:blipFill>
          <a:blip r:embed="rId8"/>
          <a:stretch>
            <a:fillRect/>
          </a:stretch>
        </p:blipFill>
        <p:spPr>
          <a:xfrm>
            <a:off x="6107544" y="2285999"/>
            <a:ext cx="3036456" cy="1670051"/>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Milfoil</a:t>
            </a:r>
            <a:endParaRPr lang="en-US" dirty="0"/>
          </a:p>
        </p:txBody>
      </p:sp>
      <p:pic>
        <p:nvPicPr>
          <p:cNvPr id="5" name="Picture 4"/>
          <p:cNvPicPr>
            <a:picLocks noChangeAspect="1"/>
          </p:cNvPicPr>
          <p:nvPr/>
        </p:nvPicPr>
        <p:blipFill>
          <a:blip r:embed="rId3"/>
          <a:stretch>
            <a:fillRect/>
          </a:stretch>
        </p:blipFill>
        <p:spPr>
          <a:xfrm>
            <a:off x="-1" y="1403462"/>
            <a:ext cx="8181807" cy="5454538"/>
          </a:xfrm>
          <a:prstGeom prst="rect">
            <a:avLst/>
          </a:prstGeom>
        </p:spPr>
      </p:pic>
      <p:pic>
        <p:nvPicPr>
          <p:cNvPr id="6" name="Picture 5"/>
          <p:cNvPicPr>
            <a:picLocks noChangeAspect="1"/>
          </p:cNvPicPr>
          <p:nvPr/>
        </p:nvPicPr>
        <p:blipFill>
          <a:blip r:embed="rId4"/>
          <a:stretch>
            <a:fillRect/>
          </a:stretch>
        </p:blipFill>
        <p:spPr>
          <a:xfrm>
            <a:off x="5441824" y="1403462"/>
            <a:ext cx="3702175" cy="5454538"/>
          </a:xfrm>
          <a:prstGeom prst="rect">
            <a:avLst/>
          </a:prstGeom>
        </p:spPr>
      </p:pic>
      <p:pic>
        <p:nvPicPr>
          <p:cNvPr id="7" name="Picture 6"/>
          <p:cNvPicPr>
            <a:picLocks noChangeAspect="1"/>
          </p:cNvPicPr>
          <p:nvPr/>
        </p:nvPicPr>
        <p:blipFill>
          <a:blip r:embed="rId5"/>
          <a:stretch>
            <a:fillRect/>
          </a:stretch>
        </p:blipFill>
        <p:spPr>
          <a:xfrm>
            <a:off x="7038256" y="-82438"/>
            <a:ext cx="2105743" cy="246371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makes a good invader?</a:t>
            </a:r>
            <a:endParaRPr lang="en-US" dirty="0"/>
          </a:p>
        </p:txBody>
      </p:sp>
      <p:sp>
        <p:nvSpPr>
          <p:cNvPr id="3" name="Content Placeholder 2"/>
          <p:cNvSpPr>
            <a:spLocks noGrp="1"/>
          </p:cNvSpPr>
          <p:nvPr>
            <p:ph idx="1"/>
          </p:nvPr>
        </p:nvSpPr>
        <p:spPr>
          <a:xfrm>
            <a:off x="457200" y="1775192"/>
            <a:ext cx="8229600" cy="2564896"/>
          </a:xfrm>
        </p:spPr>
        <p:txBody>
          <a:bodyPr/>
          <a:lstStyle/>
          <a:p>
            <a:r>
              <a:rPr lang="en-US" dirty="0" smtClean="0"/>
              <a:t>Easily moved to new locations by humans</a:t>
            </a:r>
          </a:p>
          <a:p>
            <a:r>
              <a:rPr lang="en-US" dirty="0" smtClean="0"/>
              <a:t>Ability to reproduce quickly and spread far</a:t>
            </a:r>
          </a:p>
          <a:p>
            <a:r>
              <a:rPr lang="en-US" dirty="0" smtClean="0"/>
              <a:t>Nothing eats them! No natural enemies</a:t>
            </a:r>
          </a:p>
          <a:p>
            <a:r>
              <a:rPr lang="en-US" dirty="0" smtClean="0"/>
              <a:t>Take habitat away from native species</a:t>
            </a:r>
            <a:endParaRPr lang="en-US" dirty="0"/>
          </a:p>
        </p:txBody>
      </p:sp>
      <p:pic>
        <p:nvPicPr>
          <p:cNvPr id="4" name="Picture 3"/>
          <p:cNvPicPr>
            <a:picLocks noChangeAspect="1"/>
          </p:cNvPicPr>
          <p:nvPr/>
        </p:nvPicPr>
        <p:blipFill>
          <a:blip r:embed="rId2"/>
          <a:stretch>
            <a:fillRect/>
          </a:stretch>
        </p:blipFill>
        <p:spPr>
          <a:xfrm>
            <a:off x="0" y="4340087"/>
            <a:ext cx="9144000" cy="2517913"/>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odul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Module">
      <a:maj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ＭＳ ゴシック"/>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Module.thmx</Template>
  <TotalTime>174</TotalTime>
  <Words>577</Words>
  <Application>Microsoft Macintosh PowerPoint</Application>
  <PresentationFormat>On-screen Show (4:3)</PresentationFormat>
  <Paragraphs>153</Paragraphs>
  <Slides>17</Slides>
  <Notes>6</Notes>
  <HiddenSlides>0</HiddenSlides>
  <MMClips>0</MMClips>
  <ScaleCrop>false</ScaleCrop>
  <HeadingPairs>
    <vt:vector size="4" baseType="variant">
      <vt:variant>
        <vt:lpstr>Design Template</vt:lpstr>
      </vt:variant>
      <vt:variant>
        <vt:i4>1</vt:i4>
      </vt:variant>
      <vt:variant>
        <vt:lpstr>Slide Titles</vt:lpstr>
      </vt:variant>
      <vt:variant>
        <vt:i4>17</vt:i4>
      </vt:variant>
    </vt:vector>
  </HeadingPairs>
  <TitlesOfParts>
    <vt:vector size="18" baseType="lpstr">
      <vt:lpstr>Module</vt:lpstr>
      <vt:lpstr>Species invasions!</vt:lpstr>
      <vt:lpstr>Slide 2</vt:lpstr>
      <vt:lpstr>Slide 3</vt:lpstr>
      <vt:lpstr>Zebra Mussel</vt:lpstr>
      <vt:lpstr>Slide 5</vt:lpstr>
      <vt:lpstr>Slide 6</vt:lpstr>
      <vt:lpstr>Emerald Ash Borer</vt:lpstr>
      <vt:lpstr>Milfoil</vt:lpstr>
      <vt:lpstr>What makes a good invader?</vt:lpstr>
      <vt:lpstr>Slide 10</vt:lpstr>
      <vt:lpstr>Slide 11</vt:lpstr>
      <vt:lpstr>Slide 12</vt:lpstr>
      <vt:lpstr>Slide 13</vt:lpstr>
      <vt:lpstr>Slide 14</vt:lpstr>
      <vt:lpstr>Slide 15</vt:lpstr>
      <vt:lpstr>Slide 16</vt:lpstr>
      <vt:lpstr>Slide 17</vt:lpstr>
    </vt:vector>
  </TitlesOfParts>
  <Company>Michigan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Elizabeth Schultheis</dc:creator>
  <cp:lastModifiedBy>Elizabeth Schultheis</cp:lastModifiedBy>
  <cp:revision>14</cp:revision>
  <dcterms:created xsi:type="dcterms:W3CDTF">2012-03-19T18:14:19Z</dcterms:created>
  <dcterms:modified xsi:type="dcterms:W3CDTF">2012-03-19T18:17:15Z</dcterms:modified>
</cp:coreProperties>
</file>